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97" r:id="rId4"/>
    <p:sldId id="300" r:id="rId5"/>
    <p:sldId id="309" r:id="rId6"/>
    <p:sldId id="317" r:id="rId7"/>
    <p:sldId id="304" r:id="rId8"/>
    <p:sldId id="318" r:id="rId9"/>
    <p:sldId id="319" r:id="rId10"/>
    <p:sldId id="301" r:id="rId11"/>
    <p:sldId id="320" r:id="rId12"/>
    <p:sldId id="321" r:id="rId13"/>
  </p:sldIdLst>
  <p:sldSz cx="6858000" cy="10080625"/>
  <p:notesSz cx="6735763" cy="9866313"/>
  <p:defaultTextStyle>
    <a:defPPr>
      <a:defRPr lang="ja-JP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4">
          <p15:clr>
            <a:srgbClr val="A4A3A4"/>
          </p15:clr>
        </p15:guide>
        <p15:guide id="2" pos="21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8"/>
    <p:restoredTop sz="99134"/>
  </p:normalViewPr>
  <p:slideViewPr>
    <p:cSldViewPr showGuides="1">
      <p:cViewPr varScale="1">
        <p:scale>
          <a:sx n="34" d="100"/>
          <a:sy n="34" d="100"/>
        </p:scale>
        <p:origin x="2020" y="256"/>
      </p:cViewPr>
      <p:guideLst>
        <p:guide orient="horz" pos="3184"/>
        <p:guide pos="21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39775"/>
            <a:ext cx="2516188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マスター テキストの書式設定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レベル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レベル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レベル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/>
            <a:fld id="{9A0DB2DC-4C9A-4742-B13C-FB6460FD3503}" type="slidenum">
              <a:rPr lang="ja-JP" altLang="en-US" sz="1200" dirty="0"/>
              <a:t>‹#›</a:t>
            </a:fld>
            <a:endParaRPr lang="ja-JP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09788" y="739775"/>
            <a:ext cx="2516187" cy="3700463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ja-JP" altLang="en-US" dirty="0">
                <a:latin typeface="Arial" panose="020B0604020202020204" pitchFamily="34" charset="0"/>
              </a:rPr>
              <a:t>3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09788" y="739775"/>
            <a:ext cx="2516187" cy="3700463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ja-JP" altLang="en-US" dirty="0">
                <a:latin typeface="Arial" panose="020B0604020202020204" pitchFamily="34" charset="0"/>
              </a:rPr>
              <a:t>4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09788" y="739775"/>
            <a:ext cx="2516187" cy="3700463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ja-JP" altLang="en-US" dirty="0">
                <a:latin typeface="Arial" panose="020B0604020202020204" pitchFamily="34" charset="0"/>
              </a:rPr>
              <a:t>6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09788" y="739775"/>
            <a:ext cx="2516187" cy="3700463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ja-JP" altLang="en-US" dirty="0">
                <a:latin typeface="Arial" panose="020B0604020202020204" pitchFamily="34" charset="0"/>
              </a:rPr>
              <a:t>7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09788" y="739775"/>
            <a:ext cx="2516187" cy="3700463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ja-JP" altLang="en-US" dirty="0">
                <a:latin typeface="Arial" panose="020B0604020202020204" pitchFamily="34" charset="0"/>
              </a:rPr>
              <a:t>9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09788" y="739775"/>
            <a:ext cx="2516187" cy="3700463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ja-JP" altLang="en-US" dirty="0">
                <a:latin typeface="Arial" panose="020B0604020202020204" pitchFamily="34" charset="0"/>
              </a:rPr>
              <a:t>10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1"/>
            <a:ext cx="5829300" cy="21608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6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03698"/>
            <a:ext cx="1543050" cy="8601199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403698"/>
            <a:ext cx="4514850" cy="8601199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1"/>
            <a:ext cx="5829300" cy="21608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6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52153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52153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96866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9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9" y="3196866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10" y="401362"/>
            <a:ext cx="2256235" cy="1708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7" y="401361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10" y="2109470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900725"/>
            <a:ext cx="4114800" cy="60483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889493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03698"/>
            <a:ext cx="1543050" cy="8601199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403698"/>
            <a:ext cx="4514850" cy="8601199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1"/>
            <a:ext cx="5829300" cy="21608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6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52153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52153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96866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9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9" y="3196866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10" y="401362"/>
            <a:ext cx="2256235" cy="1708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7" y="401361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10" y="2109470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900725"/>
            <a:ext cx="4114800" cy="60483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889493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03698"/>
            <a:ext cx="1543050" cy="8601199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403698"/>
            <a:ext cx="4514850" cy="8601199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52153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52153"/>
            <a:ext cx="3028950" cy="66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96866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9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9" y="3196866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10" y="401362"/>
            <a:ext cx="2256235" cy="1708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7" y="401361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10" y="2109470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900725"/>
            <a:ext cx="4114800" cy="60483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889493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404813"/>
            <a:ext cx="6172200" cy="1679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342438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342438"/>
            <a:ext cx="21717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342438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404813"/>
            <a:ext cx="6172200" cy="1679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342438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342438"/>
            <a:ext cx="21717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342438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404813"/>
            <a:ext cx="6172200" cy="16795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342438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342438"/>
            <a:ext cx="21717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342438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ja-JP" altLang="en-US" dirty="0"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8"/>
          <p:cNvSpPr>
            <a:spLocks noChangeArrowheads="1"/>
          </p:cNvSpPr>
          <p:nvPr/>
        </p:nvSpPr>
        <p:spPr bwMode="auto">
          <a:xfrm>
            <a:off x="136525" y="2447925"/>
            <a:ext cx="6626225" cy="6553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>
                <a:lumMod val="100000"/>
                <a:lumOff val="0"/>
              </a:schemeClr>
            </a:solidFill>
            <a:round/>
          </a:ln>
          <a:effectLst>
            <a:outerShdw dist="35921" dir="2700000" algn="ctr" rotWithShape="0">
              <a:schemeClr val="accent3">
                <a:lumMod val="75000"/>
                <a:lumOff val="0"/>
                <a:alpha val="50000"/>
              </a:schemeClr>
            </a:outerShdw>
          </a:effectLst>
        </p:spPr>
        <p:txBody>
          <a:bodyPr lIns="74295" tIns="8890" rIns="74295" bIns="8890" upright="1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00" cap="none" spc="0" normalizeH="0" baseline="0" noProof="0">
                <a:ln>
                  <a:noFill/>
                </a:ln>
                <a:solidFill>
                  <a:srgbClr val="FDE9D9"/>
                </a:solidFill>
                <a:effectLst/>
                <a:uLnTx/>
                <a:uFillTx/>
                <a:latin typeface="ＭＳ 明朝" panose="02020609040205080304" pitchFamily="17" charset="-128"/>
                <a:ea typeface="ＭＳ Ｐゴシック" panose="020B0600070205080204" charset="-128"/>
                <a:cs typeface="Times New Roman" panose="02020603050405020304"/>
              </a:rPr>
              <a:t> </a:t>
            </a:r>
            <a:endParaRPr kumimoji="1" lang="ja-JP" sz="1200" b="0" i="0" u="none" strike="noStrike" kern="1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Ｐゴシック" panose="020B0600070205080204" charset="-128"/>
              <a:cs typeface="Times New Roman" panose="02020603050405020304"/>
            </a:endParaRPr>
          </a:p>
        </p:txBody>
      </p:sp>
      <p:sp>
        <p:nvSpPr>
          <p:cNvPr id="3075" name="テキスト ボックス 5"/>
          <p:cNvSpPr txBox="1"/>
          <p:nvPr/>
        </p:nvSpPr>
        <p:spPr>
          <a:xfrm>
            <a:off x="250825" y="2741613"/>
            <a:ext cx="6553200" cy="5908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00" dirty="0">
                <a:latin typeface="Arial" panose="020B0604020202020204" pitchFamily="34" charset="0"/>
              </a:rPr>
              <a:t>① </a:t>
            </a:r>
            <a:r>
              <a:rPr lang="en-US" altLang="ja-JP" sz="4400" dirty="0">
                <a:latin typeface="Arial" panose="020B0604020202020204" pitchFamily="34" charset="0"/>
              </a:rPr>
              <a:t>Type </a:t>
            </a:r>
            <a:r>
              <a:rPr lang="ja-JP" altLang="en-US" sz="4400" dirty="0">
                <a:latin typeface="Arial" panose="020B0604020202020204" pitchFamily="34" charset="0"/>
              </a:rPr>
              <a:t>Ａ　</a:t>
            </a:r>
            <a:r>
              <a:rPr lang="ja-JP" altLang="en-US" dirty="0">
                <a:latin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</a:rPr>
              <a:t>K3</a:t>
            </a:r>
            <a:r>
              <a:rPr lang="ja-JP" altLang="en-US" dirty="0">
                <a:latin typeface="Arial" panose="020B0604020202020204" pitchFamily="34" charset="0"/>
              </a:rPr>
              <a:t>～</a:t>
            </a:r>
            <a:r>
              <a:rPr lang="en-US" altLang="ja-JP" dirty="0">
                <a:latin typeface="Arial" panose="020B0604020202020204" pitchFamily="34" charset="0"/>
              </a:rPr>
              <a:t>K6</a:t>
            </a:r>
            <a:r>
              <a:rPr lang="ja-JP" altLang="en-US" dirty="0">
                <a:latin typeface="Arial" panose="020B0604020202020204" pitchFamily="34" charset="0"/>
              </a:rPr>
              <a:t>）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　　</a:t>
            </a:r>
            <a:r>
              <a:rPr lang="en-US" altLang="ja-JP" sz="2400" dirty="0">
                <a:latin typeface="Arial" panose="020B0604020202020204" pitchFamily="34" charset="0"/>
              </a:rPr>
              <a:t>※common version</a:t>
            </a:r>
            <a:endParaRPr lang="ja-JP" altLang="en-US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ja-JP" altLang="en-US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00" dirty="0">
                <a:latin typeface="Arial" panose="020B0604020202020204" pitchFamily="34" charset="0"/>
              </a:rPr>
              <a:t>② </a:t>
            </a:r>
            <a:r>
              <a:rPr lang="en-US" altLang="ja-JP" sz="4400" dirty="0">
                <a:latin typeface="Arial" panose="020B0604020202020204" pitchFamily="34" charset="0"/>
              </a:rPr>
              <a:t>Type </a:t>
            </a:r>
            <a:r>
              <a:rPr lang="ja-JP" altLang="en-US" sz="4400" dirty="0">
                <a:latin typeface="Arial" panose="020B0604020202020204" pitchFamily="34" charset="0"/>
              </a:rPr>
              <a:t>Ｂ　</a:t>
            </a:r>
            <a:r>
              <a:rPr lang="ja-JP" altLang="en-US" dirty="0">
                <a:latin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</a:rPr>
              <a:t>K6</a:t>
            </a:r>
            <a:r>
              <a:rPr lang="ja-JP" altLang="en-US" dirty="0">
                <a:latin typeface="Arial" panose="020B0604020202020204" pitchFamily="34" charset="0"/>
              </a:rPr>
              <a:t>～</a:t>
            </a:r>
            <a:r>
              <a:rPr lang="en-US" altLang="ja-JP" dirty="0">
                <a:latin typeface="Arial" panose="020B0604020202020204" pitchFamily="34" charset="0"/>
              </a:rPr>
              <a:t>K9</a:t>
            </a:r>
            <a:r>
              <a:rPr lang="ja-JP" altLang="en-US" dirty="0">
                <a:latin typeface="Arial" panose="020B0604020202020204" pitchFamily="34" charset="0"/>
              </a:rPr>
              <a:t>）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　　</a:t>
            </a:r>
            <a:r>
              <a:rPr lang="en-US" altLang="ja-JP" sz="2400" dirty="0">
                <a:latin typeface="Arial" panose="020B0604020202020204" pitchFamily="34" charset="0"/>
              </a:rPr>
              <a:t>※Adjustable version</a:t>
            </a:r>
            <a:endParaRPr lang="ja-JP" altLang="en-US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ja-JP" altLang="en-US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00" dirty="0">
                <a:latin typeface="Arial" panose="020B0604020202020204" pitchFamily="34" charset="0"/>
              </a:rPr>
              <a:t>③ </a:t>
            </a:r>
            <a:r>
              <a:rPr lang="en-US" altLang="ja-JP" sz="4400" dirty="0">
                <a:latin typeface="Arial" panose="020B0604020202020204" pitchFamily="34" charset="0"/>
              </a:rPr>
              <a:t>Type </a:t>
            </a:r>
            <a:r>
              <a:rPr lang="ja-JP" altLang="en-US" sz="4400" dirty="0">
                <a:latin typeface="Arial" panose="020B0604020202020204" pitchFamily="34" charset="0"/>
              </a:rPr>
              <a:t>Ｃ　</a:t>
            </a:r>
            <a:r>
              <a:rPr lang="ja-JP" altLang="en-US" dirty="0">
                <a:latin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</a:rPr>
              <a:t>K1-3</a:t>
            </a:r>
            <a:r>
              <a:rPr lang="ja-JP" altLang="en-US" dirty="0">
                <a:latin typeface="Arial" panose="020B0604020202020204" pitchFamily="34" charset="0"/>
              </a:rPr>
              <a:t>）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　　</a:t>
            </a:r>
            <a:r>
              <a:rPr lang="en-US" altLang="ja-JP" sz="2400" dirty="0">
                <a:latin typeface="Arial" panose="020B0604020202020204" pitchFamily="34" charset="0"/>
              </a:rPr>
              <a:t>※Teacher-centered instruction version</a:t>
            </a:r>
            <a:endParaRPr lang="ja-JP" altLang="en-US" sz="2400" dirty="0">
              <a:latin typeface="Arial" panose="020B0604020202020204" pitchFamily="34" charset="0"/>
            </a:endParaRPr>
          </a:p>
        </p:txBody>
      </p:sp>
      <p:sp>
        <p:nvSpPr>
          <p:cNvPr id="3076" name="正方形/長方形 23"/>
          <p:cNvSpPr/>
          <p:nvPr/>
        </p:nvSpPr>
        <p:spPr>
          <a:xfrm>
            <a:off x="4105910" y="9759950"/>
            <a:ext cx="2852420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　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3077" name="テキスト ボックス 3"/>
          <p:cNvSpPr txBox="1"/>
          <p:nvPr/>
        </p:nvSpPr>
        <p:spPr>
          <a:xfrm>
            <a:off x="0" y="6350"/>
            <a:ext cx="6858000" cy="584775"/>
          </a:xfrm>
          <a:prstGeom prst="rect">
            <a:avLst/>
          </a:prstGeom>
          <a:solidFill>
            <a:srgbClr val="0000FF"/>
          </a:solidFill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ja-JP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Step 1_Pre-Pre-learning Worksheet</a:t>
            </a:r>
            <a:endParaRPr lang="ja-JP" altLang="en-US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AutoShape 68"/>
          <p:cNvSpPr>
            <a:spLocks noChangeArrowheads="1"/>
          </p:cNvSpPr>
          <p:nvPr/>
        </p:nvSpPr>
        <p:spPr bwMode="auto">
          <a:xfrm>
            <a:off x="115888" y="930275"/>
            <a:ext cx="6626225" cy="1085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>
                <a:lumMod val="100000"/>
                <a:lumOff val="0"/>
              </a:schemeClr>
            </a:solidFill>
            <a:round/>
          </a:ln>
          <a:effectLst>
            <a:outerShdw dist="35921" dir="2700000" algn="ctr" rotWithShape="0">
              <a:schemeClr val="accent3">
                <a:lumMod val="75000"/>
                <a:lumOff val="0"/>
                <a:alpha val="50000"/>
              </a:schemeClr>
            </a:outerShdw>
          </a:effectLst>
        </p:spPr>
        <p:txBody>
          <a:bodyPr lIns="74295" tIns="8890" rIns="74295" bIns="8890" upright="1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00" cap="none" spc="0" normalizeH="0" baseline="0" noProof="0">
                <a:ln>
                  <a:noFill/>
                </a:ln>
                <a:solidFill>
                  <a:srgbClr val="FDE9D9"/>
                </a:solidFill>
                <a:effectLst/>
                <a:uLnTx/>
                <a:uFillTx/>
                <a:latin typeface="ＭＳ 明朝" panose="02020609040205080304" pitchFamily="17" charset="-128"/>
                <a:ea typeface="ＭＳ Ｐゴシック" panose="020B0600070205080204" charset="-128"/>
                <a:cs typeface="Times New Roman" panose="02020603050405020304"/>
              </a:rPr>
              <a:t> </a:t>
            </a:r>
            <a:endParaRPr kumimoji="1" lang="ja-JP" sz="1200" b="0" i="0" u="none" strike="noStrike" kern="1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Ｐゴシック" panose="020B0600070205080204" charset="-128"/>
              <a:cs typeface="Times New Roman" panose="02020603050405020304"/>
            </a:endParaRPr>
          </a:p>
        </p:txBody>
      </p:sp>
      <p:sp>
        <p:nvSpPr>
          <p:cNvPr id="7" name="Rectangle 134"/>
          <p:cNvSpPr>
            <a:spLocks noChangeArrowheads="1"/>
          </p:cNvSpPr>
          <p:nvPr/>
        </p:nvSpPr>
        <p:spPr bwMode="auto">
          <a:xfrm>
            <a:off x="230188" y="806450"/>
            <a:ext cx="2406650" cy="41751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tx1"/>
            </a:solidFill>
            <a:miter lim="800000"/>
          </a:ln>
        </p:spPr>
        <p:txBody>
          <a:bodyPr lIns="74295" tIns="0" rIns="74295" bIns="8890" upright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4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明朝" panose="02020609040205080304" pitchFamily="17" charset="-128"/>
                <a:ea typeface="ＭＳ ゴシック" panose="020B0609070205080204" pitchFamily="49" charset="-128"/>
                <a:cs typeface="Times New Roman" panose="02020603050405020304"/>
              </a:rPr>
              <a:t>Worksheet</a:t>
            </a:r>
          </a:p>
        </p:txBody>
      </p:sp>
      <p:sp>
        <p:nvSpPr>
          <p:cNvPr id="3080" name="正方形/長方形 1"/>
          <p:cNvSpPr/>
          <p:nvPr/>
        </p:nvSpPr>
        <p:spPr>
          <a:xfrm>
            <a:off x="230188" y="1296988"/>
            <a:ext cx="64389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Three types depend on pupils' and schools' situations.</a:t>
            </a:r>
            <a:endParaRPr lang="ja-JP" altLang="en-US" sz="18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9" name="Rectangle 134"/>
          <p:cNvSpPr>
            <a:spLocks noChangeArrowheads="1"/>
          </p:cNvSpPr>
          <p:nvPr/>
        </p:nvSpPr>
        <p:spPr bwMode="auto">
          <a:xfrm>
            <a:off x="250825" y="2324100"/>
            <a:ext cx="2406650" cy="417513"/>
          </a:xfrm>
          <a:prstGeom prst="roundRect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</a:ln>
        </p:spPr>
        <p:txBody>
          <a:bodyPr lIns="74295" tIns="0" rIns="74295" bIns="8890" upright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240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明朝" panose="02020609040205080304" pitchFamily="17" charset="-128"/>
                <a:ea typeface="ＭＳ ゴシック" panose="020B0609070205080204" pitchFamily="49" charset="-128"/>
                <a:cs typeface="Times New Roman" panose="02020603050405020304"/>
              </a:rPr>
              <a:t>Types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/>
          <p:nvPr/>
        </p:nvSpPr>
        <p:spPr>
          <a:xfrm>
            <a:off x="64770" y="3880168"/>
            <a:ext cx="838997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3970" lvl="0" indent="-1397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</a:p>
        </p:txBody>
      </p:sp>
      <p:sp>
        <p:nvSpPr>
          <p:cNvPr id="5124" name="テキスト ボックス 4"/>
          <p:cNvSpPr txBox="1"/>
          <p:nvPr/>
        </p:nvSpPr>
        <p:spPr>
          <a:xfrm>
            <a:off x="63500" y="4765675"/>
            <a:ext cx="7921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Hall</a:t>
            </a:r>
          </a:p>
        </p:txBody>
      </p:sp>
      <p:sp>
        <p:nvSpPr>
          <p:cNvPr id="5126" name="テキスト ボックス 4"/>
          <p:cNvSpPr txBox="1"/>
          <p:nvPr/>
        </p:nvSpPr>
        <p:spPr>
          <a:xfrm>
            <a:off x="23495" y="5636260"/>
            <a:ext cx="93218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Stairs</a:t>
            </a:r>
          </a:p>
        </p:txBody>
      </p:sp>
      <p:sp>
        <p:nvSpPr>
          <p:cNvPr id="5128" name="テキスト ボックス 4"/>
          <p:cNvSpPr txBox="1"/>
          <p:nvPr/>
        </p:nvSpPr>
        <p:spPr>
          <a:xfrm>
            <a:off x="-48895" y="8064500"/>
            <a:ext cx="100457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athroom</a:t>
            </a:r>
          </a:p>
        </p:txBody>
      </p:sp>
      <p:sp>
        <p:nvSpPr>
          <p:cNvPr id="61" name="テキスト ボックス 4"/>
          <p:cNvSpPr txBox="1">
            <a:spLocks noChangeArrowheads="1"/>
          </p:cNvSpPr>
          <p:nvPr/>
        </p:nvSpPr>
        <p:spPr bwMode="auto">
          <a:xfrm>
            <a:off x="2030095" y="8094663"/>
            <a:ext cx="4703763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177800" marR="0" indent="-177800" defTabSz="914400">
              <a:buClrTx/>
              <a:buSzTx/>
              <a:buFontTx/>
              <a:buNone/>
              <a:defRPr/>
            </a:pPr>
            <a:r>
              <a:rPr kumimoji="1" lang="en-US" altLang="ja-JP" sz="1200" kern="1200" cap="none" spc="0" normalizeH="0" baseline="0" noProof="0" dirty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Open the door. Crouch low to protect your head.</a:t>
            </a:r>
          </a:p>
        </p:txBody>
      </p:sp>
      <p:sp>
        <p:nvSpPr>
          <p:cNvPr id="5136" name="テキスト ボックス 4"/>
          <p:cNvSpPr txBox="1"/>
          <p:nvPr/>
        </p:nvSpPr>
        <p:spPr>
          <a:xfrm>
            <a:off x="23495" y="6376035"/>
            <a:ext cx="95758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G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round</a:t>
            </a:r>
          </a:p>
        </p:txBody>
      </p:sp>
      <p:sp>
        <p:nvSpPr>
          <p:cNvPr id="75" name="テキスト ボックス 4"/>
          <p:cNvSpPr txBox="1">
            <a:spLocks noChangeArrowheads="1"/>
          </p:cNvSpPr>
          <p:nvPr/>
        </p:nvSpPr>
        <p:spPr bwMode="auto">
          <a:xfrm>
            <a:off x="2030095" y="6330315"/>
            <a:ext cx="482663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ja-JP" sz="1200" kern="1200" cap="none" spc="0" normalizeH="0" baseline="0" noProof="0" dirty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Stay away from buildings or objects to fall like playground equipments. Crouch low to protect your head.</a:t>
            </a:r>
            <a:endParaRPr kumimoji="1" lang="en-US" altLang="ja-JP" sz="1200" kern="1200" cap="none" spc="0" normalizeH="0" baseline="0" noProof="0" dirty="0">
              <a:solidFill>
                <a:schemeClr val="tx1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5140" name="テキスト ボックス 4"/>
          <p:cNvSpPr txBox="1"/>
          <p:nvPr/>
        </p:nvSpPr>
        <p:spPr>
          <a:xfrm>
            <a:off x="-31115" y="7235825"/>
            <a:ext cx="96837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Library</a:t>
            </a:r>
          </a:p>
        </p:txBody>
      </p:sp>
      <p:sp>
        <p:nvSpPr>
          <p:cNvPr id="80" name="テキスト ボックス 4"/>
          <p:cNvSpPr txBox="1">
            <a:spLocks noChangeArrowheads="1"/>
          </p:cNvSpPr>
          <p:nvPr/>
        </p:nvSpPr>
        <p:spPr bwMode="auto">
          <a:xfrm>
            <a:off x="2030095" y="7174230"/>
            <a:ext cx="472630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indent="0" defTabSz="914400">
              <a:buClrTx/>
              <a:buSzTx/>
              <a:buFontTx/>
              <a:buNone/>
              <a:defRPr/>
            </a:pPr>
            <a:r>
              <a:rPr kumimoji="1" lang="en-US" altLang="ja-JP" sz="1200" kern="1200" cap="none" spc="0" normalizeH="0" baseline="0" noProof="0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Go under the desk. Stay away from the shelves. If there is no desk, crouch low to protect your head.</a:t>
            </a:r>
          </a:p>
        </p:txBody>
      </p:sp>
      <p:sp>
        <p:nvSpPr>
          <p:cNvPr id="5143" name="テキスト ボックス 4"/>
          <p:cNvSpPr txBox="1"/>
          <p:nvPr/>
        </p:nvSpPr>
        <p:spPr>
          <a:xfrm>
            <a:off x="23178" y="3296920"/>
            <a:ext cx="6858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How can you protect yourself?</a:t>
            </a:r>
          </a:p>
        </p:txBody>
      </p:sp>
      <p:pic>
        <p:nvPicPr>
          <p:cNvPr id="5145" name="Picture 83" descr="D:\50 緊急地震速報\121004_指導案\イラスト\教室2.jpg"/>
          <p:cNvPicPr>
            <a:picLocks noChangeAspect="1"/>
          </p:cNvPicPr>
          <p:nvPr/>
        </p:nvPicPr>
        <p:blipFill>
          <a:blip r:embed="rId3"/>
          <a:srcRect r="3143"/>
          <a:stretch>
            <a:fillRect/>
          </a:stretch>
        </p:blipFill>
        <p:spPr>
          <a:xfrm>
            <a:off x="890588" y="3633788"/>
            <a:ext cx="1090612" cy="830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6" name="Picture 88" descr="D:\50 緊急地震速報\121004_指導案\イラスト\トイレ2.jpg"/>
          <p:cNvPicPr>
            <a:picLocks noChangeAspect="1"/>
          </p:cNvPicPr>
          <p:nvPr/>
        </p:nvPicPr>
        <p:blipFill>
          <a:blip r:embed="rId4"/>
          <a:srcRect b="3554"/>
          <a:stretch>
            <a:fillRect/>
          </a:stretch>
        </p:blipFill>
        <p:spPr>
          <a:xfrm>
            <a:off x="908050" y="7835900"/>
            <a:ext cx="1081088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7" name="Picture 89" descr="D:\50 緊急地震速報\121004_指導案\イラスト\図書室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13" y="6989763"/>
            <a:ext cx="1081087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8" name="Picture 90" descr="D:\50 緊急地震速報\121004_指導案\イラスト\校庭2.jpg"/>
          <p:cNvPicPr>
            <a:picLocks noChangeAspect="1"/>
          </p:cNvPicPr>
          <p:nvPr/>
        </p:nvPicPr>
        <p:blipFill>
          <a:blip r:embed="rId6"/>
          <a:srcRect l="5400"/>
          <a:stretch>
            <a:fillRect/>
          </a:stretch>
        </p:blipFill>
        <p:spPr>
          <a:xfrm>
            <a:off x="917575" y="6149975"/>
            <a:ext cx="1071563" cy="820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91" descr="D:\50 緊急地震速報\121004_指導案\イラスト\階段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0113" y="5299075"/>
            <a:ext cx="1081087" cy="836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92" descr="D:\50 緊急地震速報\121004_指導案\イラスト\廊下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50" y="4464050"/>
            <a:ext cx="1081088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9" name="正方形/長方形 23"/>
          <p:cNvSpPr>
            <a:spLocks noChangeArrowheads="1"/>
          </p:cNvSpPr>
          <p:nvPr/>
        </p:nvSpPr>
        <p:spPr bwMode="auto">
          <a:xfrm>
            <a:off x="5311140" y="24130"/>
            <a:ext cx="1475105" cy="22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Step 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Pre-Drill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Type C</a:t>
            </a:r>
          </a:p>
        </p:txBody>
      </p:sp>
      <p:sp>
        <p:nvSpPr>
          <p:cNvPr id="5152" name="正方形/長方形 23"/>
          <p:cNvSpPr/>
          <p:nvPr/>
        </p:nvSpPr>
        <p:spPr>
          <a:xfrm>
            <a:off x="4076700" y="9883775"/>
            <a:ext cx="2765425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5154" name="テキスト ボックス 3"/>
          <p:cNvSpPr txBox="1"/>
          <p:nvPr/>
        </p:nvSpPr>
        <p:spPr>
          <a:xfrm>
            <a:off x="44450" y="220980"/>
            <a:ext cx="52666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HG丸ｺﾞｼｯｸM-PRO" pitchFamily="50" charset="-128"/>
                <a:ea typeface="HG丸ｺﾞｼｯｸM-PRO" pitchFamily="50" charset="-128"/>
              </a:rPr>
              <a:t>Let's protect yourself in earthquakes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4450" y="41275"/>
            <a:ext cx="5266690" cy="5937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60" name="Picture 70" descr="D:\図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188" y="1606550"/>
            <a:ext cx="434975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71" descr="D:\図2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4188" y="2128838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Picture 70" descr="D:\図3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4188" y="2665413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" name="正方形/長方形 72"/>
          <p:cNvSpPr/>
          <p:nvPr/>
        </p:nvSpPr>
        <p:spPr>
          <a:xfrm>
            <a:off x="44450" y="1533208"/>
            <a:ext cx="6769100" cy="16859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981075" y="2052638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981075" y="2576513"/>
            <a:ext cx="56657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6" name="正方形/長方形 78"/>
          <p:cNvSpPr/>
          <p:nvPr/>
        </p:nvSpPr>
        <p:spPr>
          <a:xfrm>
            <a:off x="1044575" y="1679575"/>
            <a:ext cx="365188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</a:rPr>
              <a:t>Things (           ) from above you.</a:t>
            </a:r>
          </a:p>
        </p:txBody>
      </p:sp>
      <p:sp>
        <p:nvSpPr>
          <p:cNvPr id="5167" name="正方形/長方形 80"/>
          <p:cNvSpPr/>
          <p:nvPr/>
        </p:nvSpPr>
        <p:spPr>
          <a:xfrm>
            <a:off x="1045210" y="2179955"/>
            <a:ext cx="365061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</a:rPr>
              <a:t>Things (           ) over you.</a:t>
            </a:r>
          </a:p>
        </p:txBody>
      </p:sp>
      <p:sp>
        <p:nvSpPr>
          <p:cNvPr id="5168" name="正方形/長方形 81"/>
          <p:cNvSpPr/>
          <p:nvPr/>
        </p:nvSpPr>
        <p:spPr>
          <a:xfrm>
            <a:off x="1045210" y="2740025"/>
            <a:ext cx="365188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dirty="0">
                <a:solidFill>
                  <a:schemeClr val="tx1"/>
                </a:solidFill>
                <a:latin typeface="Arial" panose="020B0604020202020204" pitchFamily="34" charset="0"/>
              </a:rPr>
              <a:t>Things (           ) around you.</a:t>
            </a:r>
          </a:p>
        </p:txBody>
      </p:sp>
      <p:sp>
        <p:nvSpPr>
          <p:cNvPr id="5169" name="正方形/長方形 72"/>
          <p:cNvSpPr/>
          <p:nvPr/>
        </p:nvSpPr>
        <p:spPr>
          <a:xfrm>
            <a:off x="44450" y="1227138"/>
            <a:ext cx="66976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What are three risks in earthquakes?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71" name="正方形/長方形 84"/>
          <p:cNvSpPr/>
          <p:nvPr/>
        </p:nvSpPr>
        <p:spPr>
          <a:xfrm>
            <a:off x="87313" y="1679575"/>
            <a:ext cx="388937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2" name="正方形/長方形 85"/>
          <p:cNvSpPr/>
          <p:nvPr/>
        </p:nvSpPr>
        <p:spPr>
          <a:xfrm>
            <a:off x="87313" y="2206625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3" name="正方形/長方形 86"/>
          <p:cNvSpPr/>
          <p:nvPr/>
        </p:nvSpPr>
        <p:spPr>
          <a:xfrm>
            <a:off x="87313" y="2735263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981075" y="3113088"/>
            <a:ext cx="56880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テキスト ボックス 4"/>
          <p:cNvSpPr txBox="1"/>
          <p:nvPr/>
        </p:nvSpPr>
        <p:spPr>
          <a:xfrm>
            <a:off x="44450" y="8739188"/>
            <a:ext cx="64801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３．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Sum up the possible actions to protect yourself.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4450" y="9040813"/>
            <a:ext cx="6769100" cy="86201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13" name="テキスト ボックス 3"/>
          <p:cNvSpPr txBox="1"/>
          <p:nvPr/>
        </p:nvSpPr>
        <p:spPr>
          <a:xfrm>
            <a:off x="2205038" y="771525"/>
            <a:ext cx="47529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Grade 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No.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Name(                    )  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73123"/>
              </p:ext>
            </p:extLst>
          </p:nvPr>
        </p:nvGraphicFramePr>
        <p:xfrm>
          <a:off x="23495" y="3634105"/>
          <a:ext cx="6790055" cy="5038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2010">
                <a:tc>
                  <a:txBody>
                    <a:bodyPr/>
                    <a:lstStyle/>
                    <a:p>
                      <a:endParaRPr kumimoji="1" lang="en-US" altLang="ja-JP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93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18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82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ctrTitle"/>
          </p:nvPr>
        </p:nvSpPr>
        <p:spPr>
          <a:xfrm>
            <a:off x="514350" y="3130550"/>
            <a:ext cx="5829300" cy="2162175"/>
          </a:xfrm>
        </p:spPr>
        <p:txBody>
          <a:bodyPr vert="horz" wrap="square" lIns="91440" tIns="45720" rIns="91440" bIns="45720" anchor="ctr"/>
          <a:lstStyle/>
          <a:p>
            <a:r>
              <a:rPr lang="en-US" altLang="ja-JP" sz="6600" dirty="0"/>
              <a:t>Type A</a:t>
            </a:r>
            <a:endParaRPr lang="ja-JP" altLang="en-US" sz="6600" dirty="0"/>
          </a:p>
        </p:txBody>
      </p:sp>
      <p:sp>
        <p:nvSpPr>
          <p:cNvPr id="4099" name="正方形/長方形 1"/>
          <p:cNvSpPr/>
          <p:nvPr/>
        </p:nvSpPr>
        <p:spPr>
          <a:xfrm>
            <a:off x="2126615" y="5462588"/>
            <a:ext cx="2604135" cy="11068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00" dirty="0">
                <a:latin typeface="Arial" panose="020B0604020202020204" pitchFamily="34" charset="0"/>
              </a:rPr>
              <a:t>（</a:t>
            </a:r>
            <a:r>
              <a:rPr lang="en-US" altLang="ja-JP" sz="4400" dirty="0">
                <a:latin typeface="Arial" panose="020B0604020202020204" pitchFamily="34" charset="0"/>
              </a:rPr>
              <a:t>K3 - K6</a:t>
            </a:r>
            <a:r>
              <a:rPr lang="ja-JP" altLang="en-US" sz="4400" dirty="0">
                <a:latin typeface="Arial" panose="020B0604020202020204" pitchFamily="34" charset="0"/>
              </a:rPr>
              <a:t>）</a:t>
            </a:r>
            <a:endParaRPr lang="en-US" altLang="ja-JP" sz="4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/>
          <p:nvPr/>
        </p:nvSpPr>
        <p:spPr>
          <a:xfrm>
            <a:off x="64770" y="3880168"/>
            <a:ext cx="85280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3970" lvl="0" indent="-1397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</a:p>
        </p:txBody>
      </p:sp>
      <p:sp>
        <p:nvSpPr>
          <p:cNvPr id="5124" name="テキスト ボックス 4"/>
          <p:cNvSpPr txBox="1"/>
          <p:nvPr/>
        </p:nvSpPr>
        <p:spPr>
          <a:xfrm>
            <a:off x="63500" y="4765675"/>
            <a:ext cx="7921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Hall</a:t>
            </a:r>
          </a:p>
        </p:txBody>
      </p:sp>
      <p:sp>
        <p:nvSpPr>
          <p:cNvPr id="5126" name="テキスト ボックス 4"/>
          <p:cNvSpPr txBox="1"/>
          <p:nvPr/>
        </p:nvSpPr>
        <p:spPr>
          <a:xfrm>
            <a:off x="23495" y="5636260"/>
            <a:ext cx="93218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Stairs</a:t>
            </a:r>
          </a:p>
        </p:txBody>
      </p:sp>
      <p:sp>
        <p:nvSpPr>
          <p:cNvPr id="5128" name="テキスト ボックス 4"/>
          <p:cNvSpPr txBox="1"/>
          <p:nvPr/>
        </p:nvSpPr>
        <p:spPr>
          <a:xfrm>
            <a:off x="-48895" y="8064500"/>
            <a:ext cx="1004570" cy="3385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athroom</a:t>
            </a:r>
          </a:p>
        </p:txBody>
      </p:sp>
      <p:sp>
        <p:nvSpPr>
          <p:cNvPr id="5129" name="テキスト ボックス 33"/>
          <p:cNvSpPr txBox="1"/>
          <p:nvPr/>
        </p:nvSpPr>
        <p:spPr>
          <a:xfrm>
            <a:off x="2016125" y="4464050"/>
            <a:ext cx="4797425" cy="3473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2000"/>
              </a:lnSpc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Stay away from glass windows. Crouch low and protect your head. </a:t>
            </a:r>
          </a:p>
        </p:txBody>
      </p:sp>
      <p:sp>
        <p:nvSpPr>
          <p:cNvPr id="61" name="テキスト ボックス 4"/>
          <p:cNvSpPr txBox="1">
            <a:spLocks noChangeArrowheads="1"/>
          </p:cNvSpPr>
          <p:nvPr/>
        </p:nvSpPr>
        <p:spPr bwMode="auto">
          <a:xfrm>
            <a:off x="2016125" y="7920038"/>
            <a:ext cx="4703763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177800" marR="0" indent="-177800" defTabSz="914400">
              <a:buClrTx/>
              <a:buSzTx/>
              <a:buFontTx/>
              <a:buNone/>
              <a:defRPr/>
            </a:pPr>
            <a:r>
              <a:rPr kumimoji="1" lang="en-US" altLang="ja-JP" sz="12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Open the door. Crouch low to protect your head.</a:t>
            </a:r>
            <a:endParaRPr kumimoji="1" lang="ja-JP" altLang="en-US" sz="1200" u="sng" kern="1200" cap="none" spc="0" normalizeH="0" baseline="0" noProof="0" dirty="0">
              <a:solidFill>
                <a:srgbClr val="FF0000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5131" name="テキスト ボックス 63"/>
          <p:cNvSpPr txBox="1"/>
          <p:nvPr/>
        </p:nvSpPr>
        <p:spPr>
          <a:xfrm>
            <a:off x="2006600" y="3673475"/>
            <a:ext cx="4797425" cy="358775"/>
          </a:xfrm>
          <a:prstGeom prst="rect">
            <a:avLst/>
          </a:prstGeom>
          <a:noFill/>
          <a:ln w="9525">
            <a:noFill/>
          </a:ln>
        </p:spPr>
        <p:txBody>
          <a:bodyPr tIns="0" bIns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1400"/>
              </a:lnSpc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Go under the desk and hold the deskposts to prevent it from moving. If there is no desk, crouch low to protect your head with your arms.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2" name="テキスト ボックス 2"/>
          <p:cNvSpPr txBox="1"/>
          <p:nvPr/>
        </p:nvSpPr>
        <p:spPr>
          <a:xfrm>
            <a:off x="2016125" y="4064000"/>
            <a:ext cx="4697413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※Find a closer desk to go under.</a:t>
            </a:r>
          </a:p>
        </p:txBody>
      </p:sp>
      <p:sp>
        <p:nvSpPr>
          <p:cNvPr id="5133" name="テキスト ボックス 2"/>
          <p:cNvSpPr txBox="1"/>
          <p:nvPr/>
        </p:nvSpPr>
        <p:spPr>
          <a:xfrm>
            <a:off x="2030095" y="4765675"/>
            <a:ext cx="4797425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other than glass windows.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04775" lvl="0" indent="-104775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a closer classroom or bathroom in a short span under a strong tremor.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4" name="テキスト ボックス 2"/>
          <p:cNvSpPr txBox="1"/>
          <p:nvPr/>
        </p:nvSpPr>
        <p:spPr>
          <a:xfrm>
            <a:off x="2030095" y="5596573"/>
            <a:ext cx="4826000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95250" lvl="0" indent="-952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a closer classroom or the landing in a short span under a strong tremor.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5" name="テキスト ボックス 2"/>
          <p:cNvSpPr txBox="1"/>
          <p:nvPr/>
        </p:nvSpPr>
        <p:spPr>
          <a:xfrm>
            <a:off x="2016125" y="8240713"/>
            <a:ext cx="4770438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※Teach them they will be locked  in under a strong tremor. 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6" name="テキスト ボックス 4"/>
          <p:cNvSpPr txBox="1"/>
          <p:nvPr/>
        </p:nvSpPr>
        <p:spPr>
          <a:xfrm>
            <a:off x="23495" y="6376035"/>
            <a:ext cx="1101249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G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round</a:t>
            </a:r>
          </a:p>
        </p:txBody>
      </p:sp>
      <p:sp>
        <p:nvSpPr>
          <p:cNvPr id="75" name="テキスト ボックス 4"/>
          <p:cNvSpPr txBox="1">
            <a:spLocks noChangeArrowheads="1"/>
          </p:cNvSpPr>
          <p:nvPr/>
        </p:nvSpPr>
        <p:spPr bwMode="auto">
          <a:xfrm>
            <a:off x="2029460" y="6124575"/>
            <a:ext cx="482663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ja-JP" sz="12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Stay away from buildings or objects to fall like playground equipments. Crouch low to protect your head.</a:t>
            </a:r>
            <a:endParaRPr kumimoji="1" lang="ja-JP" altLang="en-US" sz="1200" u="sng" kern="1200" cap="none" spc="0" normalizeH="0" baseline="0" noProof="0" dirty="0">
              <a:solidFill>
                <a:srgbClr val="FF0000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5140" name="テキスト ボックス 4"/>
          <p:cNvSpPr txBox="1"/>
          <p:nvPr/>
        </p:nvSpPr>
        <p:spPr>
          <a:xfrm>
            <a:off x="-31115" y="7235825"/>
            <a:ext cx="96837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Library</a:t>
            </a:r>
          </a:p>
        </p:txBody>
      </p:sp>
      <p:sp>
        <p:nvSpPr>
          <p:cNvPr id="80" name="テキスト ボックス 4"/>
          <p:cNvSpPr txBox="1">
            <a:spLocks noChangeArrowheads="1"/>
          </p:cNvSpPr>
          <p:nvPr/>
        </p:nvSpPr>
        <p:spPr bwMode="auto">
          <a:xfrm>
            <a:off x="2016125" y="6985000"/>
            <a:ext cx="472630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indent="0" defTabSz="914400">
              <a:buClrTx/>
              <a:buSzTx/>
              <a:buFontTx/>
              <a:buNone/>
              <a:defRPr/>
            </a:pPr>
            <a:r>
              <a:rPr kumimoji="1" lang="en-US" altLang="ja-JP" sz="1200" u="sng" kern="1200" cap="none" spc="0" normalizeH="0" baseline="0" noProof="0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Go under the desk. Stay away from the shelves. If there is no desk, crouch low to protect your head.</a:t>
            </a:r>
            <a:endParaRPr kumimoji="1" lang="ja-JP" altLang="en-US" sz="1200" u="sng" kern="1200" cap="none" spc="0" normalizeH="0" baseline="0" noProof="0" dirty="0">
              <a:solidFill>
                <a:srgbClr val="FF0000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5142" name="テキスト ボックス 2"/>
          <p:cNvSpPr txBox="1"/>
          <p:nvPr/>
        </p:nvSpPr>
        <p:spPr>
          <a:xfrm>
            <a:off x="1981200" y="7448550"/>
            <a:ext cx="490474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them aware of the risk that books drop even if the shelves are fixed to the wall.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43" name="テキスト ボックス 4"/>
          <p:cNvSpPr txBox="1"/>
          <p:nvPr/>
        </p:nvSpPr>
        <p:spPr>
          <a:xfrm>
            <a:off x="23178" y="3296920"/>
            <a:ext cx="6858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How can you protect yourself?</a:t>
            </a:r>
          </a:p>
        </p:txBody>
      </p:sp>
      <p:pic>
        <p:nvPicPr>
          <p:cNvPr id="5145" name="Picture 83" descr="D:\50 緊急地震速報\121004_指導案\イラスト\教室2.jpg"/>
          <p:cNvPicPr>
            <a:picLocks noChangeAspect="1"/>
          </p:cNvPicPr>
          <p:nvPr/>
        </p:nvPicPr>
        <p:blipFill>
          <a:blip r:embed="rId3"/>
          <a:srcRect r="3143"/>
          <a:stretch>
            <a:fillRect/>
          </a:stretch>
        </p:blipFill>
        <p:spPr>
          <a:xfrm>
            <a:off x="890588" y="3633788"/>
            <a:ext cx="1090612" cy="830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6" name="Picture 88" descr="D:\50 緊急地震速報\121004_指導案\イラスト\トイレ2.jpg"/>
          <p:cNvPicPr>
            <a:picLocks noChangeAspect="1"/>
          </p:cNvPicPr>
          <p:nvPr/>
        </p:nvPicPr>
        <p:blipFill>
          <a:blip r:embed="rId4"/>
          <a:srcRect b="3554"/>
          <a:stretch>
            <a:fillRect/>
          </a:stretch>
        </p:blipFill>
        <p:spPr>
          <a:xfrm>
            <a:off x="908050" y="7835900"/>
            <a:ext cx="1081088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7" name="Picture 89" descr="D:\50 緊急地震速報\121004_指導案\イラスト\図書室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13" y="6989763"/>
            <a:ext cx="1081087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8" name="Picture 90" descr="D:\50 緊急地震速報\121004_指導案\イラスト\校庭2.jpg"/>
          <p:cNvPicPr>
            <a:picLocks noChangeAspect="1"/>
          </p:cNvPicPr>
          <p:nvPr/>
        </p:nvPicPr>
        <p:blipFill>
          <a:blip r:embed="rId6"/>
          <a:srcRect l="5400"/>
          <a:stretch>
            <a:fillRect/>
          </a:stretch>
        </p:blipFill>
        <p:spPr>
          <a:xfrm>
            <a:off x="917575" y="6149975"/>
            <a:ext cx="1071563" cy="820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91" descr="D:\50 緊急地震速報\121004_指導案\イラスト\階段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0113" y="5299075"/>
            <a:ext cx="1081087" cy="836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92" descr="D:\50 緊急地震速報\121004_指導案\イラスト\廊下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50" y="4464050"/>
            <a:ext cx="1081088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9" name="正方形/長方形 23"/>
          <p:cNvSpPr>
            <a:spLocks noChangeArrowheads="1"/>
          </p:cNvSpPr>
          <p:nvPr/>
        </p:nvSpPr>
        <p:spPr bwMode="auto">
          <a:xfrm>
            <a:off x="5311140" y="24130"/>
            <a:ext cx="1475105" cy="22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Step 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Pre-Drill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Type A</a:t>
            </a:r>
          </a:p>
        </p:txBody>
      </p:sp>
      <p:sp>
        <p:nvSpPr>
          <p:cNvPr id="5152" name="正方形/長方形 23"/>
          <p:cNvSpPr/>
          <p:nvPr/>
        </p:nvSpPr>
        <p:spPr>
          <a:xfrm>
            <a:off x="4076700" y="9883775"/>
            <a:ext cx="2765425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60" name="テキスト ボックス 4"/>
          <p:cNvSpPr txBox="1">
            <a:spLocks noChangeArrowheads="1"/>
          </p:cNvSpPr>
          <p:nvPr/>
        </p:nvSpPr>
        <p:spPr bwMode="auto">
          <a:xfrm>
            <a:off x="2016125" y="5357813"/>
            <a:ext cx="4797425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tabLst>
                <a:tab pos="89535" algn="l"/>
              </a:tabLst>
              <a:defRPr/>
            </a:pPr>
            <a:r>
              <a:rPr kumimoji="1" lang="en-US" altLang="ja-JP" sz="12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Hold the rail. Trip to the landing. Crouch low to protect your head.</a:t>
            </a:r>
            <a:endParaRPr kumimoji="1" lang="ja-JP" altLang="en-US" sz="1200" u="sng" kern="1200" cap="none" spc="0" normalizeH="0" baseline="0" noProof="0" dirty="0">
              <a:solidFill>
                <a:srgbClr val="FF0000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5154" name="テキスト ボックス 3"/>
          <p:cNvSpPr txBox="1"/>
          <p:nvPr/>
        </p:nvSpPr>
        <p:spPr>
          <a:xfrm>
            <a:off x="44450" y="220980"/>
            <a:ext cx="52666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HG丸ｺﾞｼｯｸM-PRO" pitchFamily="50" charset="-128"/>
                <a:ea typeface="HG丸ｺﾞｼｯｸM-PRO" pitchFamily="50" charset="-128"/>
              </a:rPr>
              <a:t>Let's protect yourself in earthquakes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4450" y="41275"/>
            <a:ext cx="5266690" cy="5937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60" name="Picture 70" descr="D:\図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188" y="1606550"/>
            <a:ext cx="434975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71" descr="D:\図2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4188" y="2128838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Picture 70" descr="D:\図3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4188" y="2665413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" name="正方形/長方形 72"/>
          <p:cNvSpPr/>
          <p:nvPr/>
        </p:nvSpPr>
        <p:spPr>
          <a:xfrm>
            <a:off x="44450" y="1533208"/>
            <a:ext cx="6769100" cy="16859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981075" y="2052638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981075" y="2576513"/>
            <a:ext cx="56657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6" name="正方形/長方形 78"/>
          <p:cNvSpPr/>
          <p:nvPr/>
        </p:nvSpPr>
        <p:spPr>
          <a:xfrm>
            <a:off x="1196975" y="1679575"/>
            <a:ext cx="281813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drop from above you.</a:t>
            </a:r>
          </a:p>
        </p:txBody>
      </p:sp>
      <p:sp>
        <p:nvSpPr>
          <p:cNvPr id="5167" name="正方形/長方形 80"/>
          <p:cNvSpPr/>
          <p:nvPr/>
        </p:nvSpPr>
        <p:spPr>
          <a:xfrm>
            <a:off x="1196975" y="2179638"/>
            <a:ext cx="25558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fall over you.</a:t>
            </a:r>
          </a:p>
        </p:txBody>
      </p:sp>
      <p:sp>
        <p:nvSpPr>
          <p:cNvPr id="5168" name="正方形/長方形 81"/>
          <p:cNvSpPr/>
          <p:nvPr/>
        </p:nvSpPr>
        <p:spPr>
          <a:xfrm>
            <a:off x="1196975" y="2740025"/>
            <a:ext cx="287972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trip around you.</a:t>
            </a:r>
          </a:p>
        </p:txBody>
      </p:sp>
      <p:sp>
        <p:nvSpPr>
          <p:cNvPr id="5169" name="正方形/長方形 72"/>
          <p:cNvSpPr/>
          <p:nvPr/>
        </p:nvSpPr>
        <p:spPr>
          <a:xfrm>
            <a:off x="44450" y="1227138"/>
            <a:ext cx="66976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What are three risks in earthquakes?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71" name="正方形/長方形 84"/>
          <p:cNvSpPr/>
          <p:nvPr/>
        </p:nvSpPr>
        <p:spPr>
          <a:xfrm>
            <a:off x="87313" y="1679575"/>
            <a:ext cx="388937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2" name="正方形/長方形 85"/>
          <p:cNvSpPr/>
          <p:nvPr/>
        </p:nvSpPr>
        <p:spPr>
          <a:xfrm>
            <a:off x="87313" y="2206625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3" name="正方形/長方形 86"/>
          <p:cNvSpPr/>
          <p:nvPr/>
        </p:nvSpPr>
        <p:spPr>
          <a:xfrm>
            <a:off x="87313" y="2735263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981075" y="3113088"/>
            <a:ext cx="56880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テキスト ボックス 4"/>
          <p:cNvSpPr txBox="1"/>
          <p:nvPr/>
        </p:nvSpPr>
        <p:spPr>
          <a:xfrm>
            <a:off x="44450" y="8739188"/>
            <a:ext cx="64801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３．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Sum up the possible actions to protect yourself.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4450" y="9040813"/>
            <a:ext cx="6769100" cy="86201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77" name="正方形/長方形 106"/>
          <p:cNvSpPr/>
          <p:nvPr/>
        </p:nvSpPr>
        <p:spPr>
          <a:xfrm>
            <a:off x="117475" y="9169400"/>
            <a:ext cx="66690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Go to a place where nothing drops, falls or trips and protect yourself.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Secure yourself in a couple or dozens of seconds in case of EEW.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Stay calm. Think, judge and respond by yourself to protect yourself.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78" name="テキスト ボックス 2"/>
          <p:cNvSpPr txBox="1"/>
          <p:nvPr/>
        </p:nvSpPr>
        <p:spPr>
          <a:xfrm>
            <a:off x="2016125" y="6508750"/>
            <a:ext cx="4760913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18745" lvl="0" indent="-118745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the center of the ground in a short span under a strong tremor.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80" name="テキスト ボックス 2"/>
          <p:cNvSpPr txBox="1"/>
          <p:nvPr/>
        </p:nvSpPr>
        <p:spPr>
          <a:xfrm>
            <a:off x="4015105" y="1668780"/>
            <a:ext cx="279844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things above them.</a:t>
            </a: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them think of risks outside of their classroom.</a:t>
            </a:r>
          </a:p>
        </p:txBody>
      </p:sp>
      <p:sp>
        <p:nvSpPr>
          <p:cNvPr id="5182" name="テキスト ボックス 2"/>
          <p:cNvSpPr txBox="1"/>
          <p:nvPr/>
        </p:nvSpPr>
        <p:spPr>
          <a:xfrm>
            <a:off x="3484245" y="2606675"/>
            <a:ext cx="3302635" cy="506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things trip around them.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07950" lvl="0" indent="-1079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them understand heavy things like pianos move in large-scale earthquakes.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213" name="テキスト ボックス 3"/>
          <p:cNvSpPr txBox="1"/>
          <p:nvPr/>
        </p:nvSpPr>
        <p:spPr>
          <a:xfrm>
            <a:off x="2205038" y="771525"/>
            <a:ext cx="47529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Grade 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No.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Name(                    )  </a:t>
            </a:r>
          </a:p>
        </p:txBody>
      </p:sp>
      <p:sp>
        <p:nvSpPr>
          <p:cNvPr id="2" name="テキスト ボックス 2"/>
          <p:cNvSpPr txBox="1"/>
          <p:nvPr/>
        </p:nvSpPr>
        <p:spPr>
          <a:xfrm>
            <a:off x="4015105" y="2218055"/>
            <a:ext cx="279844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things beside them.</a:t>
            </a: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them think of risks outside of their classroom.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70532"/>
              </p:ext>
            </p:extLst>
          </p:nvPr>
        </p:nvGraphicFramePr>
        <p:xfrm>
          <a:off x="23495" y="3634105"/>
          <a:ext cx="6804025" cy="5038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9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2010">
                <a:tc>
                  <a:txBody>
                    <a:bodyPr/>
                    <a:lstStyle/>
                    <a:p>
                      <a:endParaRPr kumimoji="1" lang="en-US" altLang="ja-JP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93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18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82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/>
          <p:nvPr/>
        </p:nvSpPr>
        <p:spPr>
          <a:xfrm>
            <a:off x="64770" y="3880168"/>
            <a:ext cx="835343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3970" lvl="0" indent="-1397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</a:p>
        </p:txBody>
      </p:sp>
      <p:sp>
        <p:nvSpPr>
          <p:cNvPr id="5124" name="テキスト ボックス 4"/>
          <p:cNvSpPr txBox="1"/>
          <p:nvPr/>
        </p:nvSpPr>
        <p:spPr>
          <a:xfrm>
            <a:off x="63500" y="4765675"/>
            <a:ext cx="7921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Hall</a:t>
            </a:r>
          </a:p>
        </p:txBody>
      </p:sp>
      <p:sp>
        <p:nvSpPr>
          <p:cNvPr id="5126" name="テキスト ボックス 4"/>
          <p:cNvSpPr txBox="1"/>
          <p:nvPr/>
        </p:nvSpPr>
        <p:spPr>
          <a:xfrm>
            <a:off x="23495" y="5636260"/>
            <a:ext cx="93218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Stairs</a:t>
            </a:r>
          </a:p>
        </p:txBody>
      </p:sp>
      <p:sp>
        <p:nvSpPr>
          <p:cNvPr id="5128" name="テキスト ボックス 4"/>
          <p:cNvSpPr txBox="1"/>
          <p:nvPr/>
        </p:nvSpPr>
        <p:spPr>
          <a:xfrm>
            <a:off x="-48895" y="8064500"/>
            <a:ext cx="100457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athroom</a:t>
            </a:r>
          </a:p>
        </p:txBody>
      </p:sp>
      <p:sp>
        <p:nvSpPr>
          <p:cNvPr id="5136" name="テキスト ボックス 4"/>
          <p:cNvSpPr txBox="1"/>
          <p:nvPr/>
        </p:nvSpPr>
        <p:spPr>
          <a:xfrm>
            <a:off x="23495" y="6376035"/>
            <a:ext cx="93218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G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round</a:t>
            </a:r>
          </a:p>
        </p:txBody>
      </p:sp>
      <p:sp>
        <p:nvSpPr>
          <p:cNvPr id="5140" name="テキスト ボックス 4"/>
          <p:cNvSpPr txBox="1"/>
          <p:nvPr/>
        </p:nvSpPr>
        <p:spPr>
          <a:xfrm>
            <a:off x="-31115" y="7235825"/>
            <a:ext cx="96837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Library</a:t>
            </a:r>
          </a:p>
        </p:txBody>
      </p:sp>
      <p:sp>
        <p:nvSpPr>
          <p:cNvPr id="5143" name="テキスト ボックス 4"/>
          <p:cNvSpPr txBox="1"/>
          <p:nvPr/>
        </p:nvSpPr>
        <p:spPr>
          <a:xfrm>
            <a:off x="23178" y="3296920"/>
            <a:ext cx="6858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How can you protect yourself?</a:t>
            </a:r>
          </a:p>
        </p:txBody>
      </p:sp>
      <p:pic>
        <p:nvPicPr>
          <p:cNvPr id="5145" name="Picture 83" descr="D:\50 緊急地震速報\121004_指導案\イラスト\教室2.jpg"/>
          <p:cNvPicPr>
            <a:picLocks noChangeAspect="1"/>
          </p:cNvPicPr>
          <p:nvPr/>
        </p:nvPicPr>
        <p:blipFill>
          <a:blip r:embed="rId3"/>
          <a:srcRect r="3143"/>
          <a:stretch>
            <a:fillRect/>
          </a:stretch>
        </p:blipFill>
        <p:spPr>
          <a:xfrm>
            <a:off x="890588" y="3633788"/>
            <a:ext cx="1090612" cy="830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6" name="Picture 88" descr="D:\50 緊急地震速報\121004_指導案\イラスト\トイレ2.jpg"/>
          <p:cNvPicPr>
            <a:picLocks noChangeAspect="1"/>
          </p:cNvPicPr>
          <p:nvPr/>
        </p:nvPicPr>
        <p:blipFill>
          <a:blip r:embed="rId4"/>
          <a:srcRect b="3554"/>
          <a:stretch>
            <a:fillRect/>
          </a:stretch>
        </p:blipFill>
        <p:spPr>
          <a:xfrm>
            <a:off x="908050" y="7835900"/>
            <a:ext cx="1081088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7" name="Picture 89" descr="D:\50 緊急地震速報\121004_指導案\イラスト\図書室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13" y="6989763"/>
            <a:ext cx="1081087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8" name="Picture 90" descr="D:\50 緊急地震速報\121004_指導案\イラスト\校庭2.jpg"/>
          <p:cNvPicPr>
            <a:picLocks noChangeAspect="1"/>
          </p:cNvPicPr>
          <p:nvPr/>
        </p:nvPicPr>
        <p:blipFill>
          <a:blip r:embed="rId6"/>
          <a:srcRect l="5400"/>
          <a:stretch>
            <a:fillRect/>
          </a:stretch>
        </p:blipFill>
        <p:spPr>
          <a:xfrm>
            <a:off x="917575" y="6149975"/>
            <a:ext cx="1071563" cy="820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91" descr="D:\50 緊急地震速報\121004_指導案\イラスト\階段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0113" y="5299075"/>
            <a:ext cx="1081087" cy="836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92" descr="D:\50 緊急地震速報\121004_指導案\イラスト\廊下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50" y="4464050"/>
            <a:ext cx="1081088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9" name="正方形/長方形 23"/>
          <p:cNvSpPr>
            <a:spLocks noChangeArrowheads="1"/>
          </p:cNvSpPr>
          <p:nvPr/>
        </p:nvSpPr>
        <p:spPr bwMode="auto">
          <a:xfrm>
            <a:off x="5311140" y="24130"/>
            <a:ext cx="1475105" cy="22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Step 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Pre-Drill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Type A</a:t>
            </a:r>
          </a:p>
        </p:txBody>
      </p:sp>
      <p:sp>
        <p:nvSpPr>
          <p:cNvPr id="5152" name="正方形/長方形 23"/>
          <p:cNvSpPr/>
          <p:nvPr/>
        </p:nvSpPr>
        <p:spPr>
          <a:xfrm>
            <a:off x="4076700" y="9883775"/>
            <a:ext cx="2765425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5154" name="テキスト ボックス 3"/>
          <p:cNvSpPr txBox="1"/>
          <p:nvPr/>
        </p:nvSpPr>
        <p:spPr>
          <a:xfrm>
            <a:off x="44450" y="220980"/>
            <a:ext cx="52666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HG丸ｺﾞｼｯｸM-PRO" pitchFamily="50" charset="-128"/>
                <a:ea typeface="HG丸ｺﾞｼｯｸM-PRO" pitchFamily="50" charset="-128"/>
              </a:rPr>
              <a:t>Let's protect yourself in earthquakes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4450" y="41275"/>
            <a:ext cx="5266690" cy="5937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60" name="Picture 70" descr="D:\図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188" y="1606550"/>
            <a:ext cx="434975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71" descr="D:\図2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4188" y="2128838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Picture 70" descr="D:\図3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4188" y="2665413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" name="正方形/長方形 72"/>
          <p:cNvSpPr/>
          <p:nvPr/>
        </p:nvSpPr>
        <p:spPr>
          <a:xfrm>
            <a:off x="44450" y="1533208"/>
            <a:ext cx="6769100" cy="16859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981075" y="2052638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981075" y="2576513"/>
            <a:ext cx="56657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9" name="正方形/長方形 72"/>
          <p:cNvSpPr/>
          <p:nvPr/>
        </p:nvSpPr>
        <p:spPr>
          <a:xfrm>
            <a:off x="44450" y="1227138"/>
            <a:ext cx="66976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What are three risks in earthquakes?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71" name="正方形/長方形 84"/>
          <p:cNvSpPr/>
          <p:nvPr/>
        </p:nvSpPr>
        <p:spPr>
          <a:xfrm>
            <a:off x="87313" y="1679575"/>
            <a:ext cx="388937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2" name="正方形/長方形 85"/>
          <p:cNvSpPr/>
          <p:nvPr/>
        </p:nvSpPr>
        <p:spPr>
          <a:xfrm>
            <a:off x="87313" y="2206625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3" name="正方形/長方形 86"/>
          <p:cNvSpPr/>
          <p:nvPr/>
        </p:nvSpPr>
        <p:spPr>
          <a:xfrm>
            <a:off x="87313" y="2735263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981075" y="3113088"/>
            <a:ext cx="56880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テキスト ボックス 4"/>
          <p:cNvSpPr txBox="1"/>
          <p:nvPr/>
        </p:nvSpPr>
        <p:spPr>
          <a:xfrm>
            <a:off x="44450" y="8739188"/>
            <a:ext cx="64801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３．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Sum up the possible actions to protect yourself.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4450" y="9060498"/>
            <a:ext cx="6769100" cy="86201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13" name="テキスト ボックス 3"/>
          <p:cNvSpPr txBox="1"/>
          <p:nvPr/>
        </p:nvSpPr>
        <p:spPr>
          <a:xfrm>
            <a:off x="2205038" y="771525"/>
            <a:ext cx="47529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Grade 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No.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Name(                    )  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26447"/>
              </p:ext>
            </p:extLst>
          </p:nvPr>
        </p:nvGraphicFramePr>
        <p:xfrm>
          <a:off x="22861" y="3634105"/>
          <a:ext cx="6790690" cy="5033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9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835">
                <a:tc>
                  <a:txBody>
                    <a:bodyPr/>
                    <a:lstStyle/>
                    <a:p>
                      <a:endParaRPr kumimoji="1" lang="en-US" altLang="ja-JP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8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ctrTitle"/>
          </p:nvPr>
        </p:nvSpPr>
        <p:spPr>
          <a:xfrm>
            <a:off x="514350" y="3130550"/>
            <a:ext cx="5829300" cy="2162175"/>
          </a:xfrm>
        </p:spPr>
        <p:txBody>
          <a:bodyPr vert="horz" wrap="square" lIns="91440" tIns="45720" rIns="91440" bIns="45720" anchor="ctr"/>
          <a:lstStyle/>
          <a:p>
            <a:r>
              <a:rPr lang="en-US" altLang="ja-JP" sz="6600" dirty="0"/>
              <a:t>Type B</a:t>
            </a:r>
            <a:endParaRPr lang="ja-JP" altLang="en-US" sz="6600" dirty="0"/>
          </a:p>
        </p:txBody>
      </p:sp>
      <p:sp>
        <p:nvSpPr>
          <p:cNvPr id="7171" name="正方形/長方形 2"/>
          <p:cNvSpPr/>
          <p:nvPr/>
        </p:nvSpPr>
        <p:spPr>
          <a:xfrm>
            <a:off x="2126615" y="5292408"/>
            <a:ext cx="2604135" cy="11068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00" dirty="0">
                <a:latin typeface="Arial" panose="020B0604020202020204" pitchFamily="34" charset="0"/>
              </a:rPr>
              <a:t>（</a:t>
            </a:r>
            <a:r>
              <a:rPr lang="en-US" altLang="ja-JP" sz="4400" dirty="0">
                <a:latin typeface="Arial" panose="020B0604020202020204" pitchFamily="34" charset="0"/>
              </a:rPr>
              <a:t>K6 - K9</a:t>
            </a:r>
            <a:r>
              <a:rPr lang="ja-JP" altLang="en-US" sz="4400" dirty="0">
                <a:latin typeface="Arial" panose="020B0604020202020204" pitchFamily="34" charset="0"/>
              </a:rPr>
              <a:t>）</a:t>
            </a:r>
            <a:endParaRPr lang="en-US" altLang="ja-JP" sz="4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/>
          <p:nvPr/>
        </p:nvSpPr>
        <p:spPr>
          <a:xfrm>
            <a:off x="69850" y="3695383"/>
            <a:ext cx="7921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3970" lvl="0" indent="-1397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</a:p>
        </p:txBody>
      </p:sp>
      <p:sp>
        <p:nvSpPr>
          <p:cNvPr id="5124" name="テキスト ボックス 4"/>
          <p:cNvSpPr txBox="1"/>
          <p:nvPr/>
        </p:nvSpPr>
        <p:spPr>
          <a:xfrm>
            <a:off x="69850" y="4397375"/>
            <a:ext cx="7921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Hall</a:t>
            </a:r>
          </a:p>
        </p:txBody>
      </p:sp>
      <p:sp>
        <p:nvSpPr>
          <p:cNvPr id="5126" name="テキスト ボックス 4"/>
          <p:cNvSpPr txBox="1"/>
          <p:nvPr/>
        </p:nvSpPr>
        <p:spPr>
          <a:xfrm>
            <a:off x="-48895" y="5055235"/>
            <a:ext cx="93218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Stairs</a:t>
            </a:r>
          </a:p>
        </p:txBody>
      </p:sp>
      <p:sp>
        <p:nvSpPr>
          <p:cNvPr id="5128" name="テキスト ボックス 4"/>
          <p:cNvSpPr txBox="1"/>
          <p:nvPr/>
        </p:nvSpPr>
        <p:spPr>
          <a:xfrm>
            <a:off x="-636" y="6985000"/>
            <a:ext cx="1197611" cy="30777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Bathroom</a:t>
            </a:r>
          </a:p>
        </p:txBody>
      </p:sp>
      <p:sp>
        <p:nvSpPr>
          <p:cNvPr id="5129" name="テキスト ボックス 33"/>
          <p:cNvSpPr txBox="1"/>
          <p:nvPr/>
        </p:nvSpPr>
        <p:spPr>
          <a:xfrm>
            <a:off x="1030605" y="4119880"/>
            <a:ext cx="5746750" cy="347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2000"/>
              </a:lnSpc>
              <a:spcBef>
                <a:spcPct val="0"/>
              </a:spcBef>
              <a:buNone/>
            </a:pPr>
            <a:r>
              <a:rPr lang="en-US" altLang="ja-JP" sz="1000" u="sng" dirty="0">
                <a:solidFill>
                  <a:srgbClr val="FF0000"/>
                </a:solidFill>
                <a:latin typeface="Arial" panose="020B0604020202020204" pitchFamily="34" charset="0"/>
              </a:rPr>
              <a:t>Stay away from glass windows. Crouch low and protect your head. </a:t>
            </a:r>
          </a:p>
        </p:txBody>
      </p:sp>
      <p:sp>
        <p:nvSpPr>
          <p:cNvPr id="61" name="テキスト ボックス 4"/>
          <p:cNvSpPr txBox="1">
            <a:spLocks noChangeArrowheads="1"/>
          </p:cNvSpPr>
          <p:nvPr/>
        </p:nvSpPr>
        <p:spPr bwMode="auto">
          <a:xfrm>
            <a:off x="1051560" y="6739890"/>
            <a:ext cx="5664835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177800" marR="0" indent="-177800" defTabSz="914400">
              <a:buClrTx/>
              <a:buSzTx/>
              <a:buFontTx/>
              <a:buNone/>
              <a:defRPr/>
            </a:pPr>
            <a:r>
              <a:rPr kumimoji="1" lang="en-US" altLang="ja-JP" sz="10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Open the door. Crouch low to protect your head.</a:t>
            </a:r>
          </a:p>
        </p:txBody>
      </p:sp>
      <p:sp>
        <p:nvSpPr>
          <p:cNvPr id="5131" name="テキスト ボックス 63"/>
          <p:cNvSpPr txBox="1"/>
          <p:nvPr/>
        </p:nvSpPr>
        <p:spPr>
          <a:xfrm>
            <a:off x="1031240" y="3531235"/>
            <a:ext cx="5710555" cy="358775"/>
          </a:xfrm>
          <a:prstGeom prst="rect">
            <a:avLst/>
          </a:prstGeom>
          <a:noFill/>
          <a:ln w="9525">
            <a:noFill/>
          </a:ln>
        </p:spPr>
        <p:txBody>
          <a:bodyPr wrap="square" tIns="0" bIns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1400"/>
              </a:lnSpc>
              <a:spcBef>
                <a:spcPct val="0"/>
              </a:spcBef>
              <a:buNone/>
            </a:pPr>
            <a:r>
              <a:rPr lang="en-US" altLang="ja-JP" sz="1000" u="sng" dirty="0">
                <a:solidFill>
                  <a:srgbClr val="FF0000"/>
                </a:solidFill>
                <a:latin typeface="Arial" panose="020B0604020202020204" pitchFamily="34" charset="0"/>
              </a:rPr>
              <a:t>Go under the desk and hold the deskposts to prevent it from moving. If there is no desk, crouch low to protect your head with your arms.</a:t>
            </a:r>
          </a:p>
        </p:txBody>
      </p:sp>
      <p:sp>
        <p:nvSpPr>
          <p:cNvPr id="5132" name="テキスト ボックス 2"/>
          <p:cNvSpPr txBox="1"/>
          <p:nvPr/>
        </p:nvSpPr>
        <p:spPr>
          <a:xfrm>
            <a:off x="1044575" y="3890010"/>
            <a:ext cx="5732780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eathquakes. Find a closer desk to go under.</a:t>
            </a:r>
          </a:p>
        </p:txBody>
      </p:sp>
      <p:sp>
        <p:nvSpPr>
          <p:cNvPr id="5133" name="テキスト ボックス 2"/>
          <p:cNvSpPr txBox="1"/>
          <p:nvPr/>
        </p:nvSpPr>
        <p:spPr>
          <a:xfrm>
            <a:off x="1054100" y="4397375"/>
            <a:ext cx="566610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other than glass windows.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04775" lvl="0" indent="-104775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a closer classroom or bathroom in a short span under a strong tremor.</a:t>
            </a:r>
          </a:p>
        </p:txBody>
      </p:sp>
      <p:sp>
        <p:nvSpPr>
          <p:cNvPr id="5134" name="テキスト ボックス 2"/>
          <p:cNvSpPr txBox="1"/>
          <p:nvPr/>
        </p:nvSpPr>
        <p:spPr>
          <a:xfrm>
            <a:off x="1054100" y="5024120"/>
            <a:ext cx="56654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95250" lvl="0" indent="-952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a closer classroom or the landing in a short span under a strong tremor.</a:t>
            </a:r>
          </a:p>
        </p:txBody>
      </p:sp>
      <p:sp>
        <p:nvSpPr>
          <p:cNvPr id="5135" name="テキスト ボックス 2"/>
          <p:cNvSpPr txBox="1"/>
          <p:nvPr/>
        </p:nvSpPr>
        <p:spPr>
          <a:xfrm>
            <a:off x="1044575" y="6923405"/>
            <a:ext cx="55880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※Teach them they will be locked  in under a strong tremor. </a:t>
            </a:r>
          </a:p>
        </p:txBody>
      </p:sp>
      <p:sp>
        <p:nvSpPr>
          <p:cNvPr id="5136" name="テキスト ボックス 4"/>
          <p:cNvSpPr txBox="1"/>
          <p:nvPr/>
        </p:nvSpPr>
        <p:spPr>
          <a:xfrm>
            <a:off x="-1270" y="5689600"/>
            <a:ext cx="100139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Ground</a:t>
            </a:r>
          </a:p>
        </p:txBody>
      </p:sp>
      <p:sp>
        <p:nvSpPr>
          <p:cNvPr id="75" name="テキスト ボックス 4"/>
          <p:cNvSpPr txBox="1">
            <a:spLocks noChangeArrowheads="1"/>
          </p:cNvSpPr>
          <p:nvPr/>
        </p:nvSpPr>
        <p:spPr bwMode="auto">
          <a:xfrm>
            <a:off x="1062990" y="5459095"/>
            <a:ext cx="5758815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ja-JP" sz="10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Stay away from buildings or objects to fall like playground equipments. Crouch low to protect your head.</a:t>
            </a:r>
            <a:endParaRPr kumimoji="1" lang="en-US" altLang="ja-JP" sz="1000" u="sng" kern="1200" cap="none" spc="0" normalizeH="0" baseline="0" noProof="0" dirty="0">
              <a:solidFill>
                <a:srgbClr val="FF000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5140" name="テキスト ボックス 4"/>
          <p:cNvSpPr txBox="1"/>
          <p:nvPr/>
        </p:nvSpPr>
        <p:spPr>
          <a:xfrm>
            <a:off x="-1270" y="6350000"/>
            <a:ext cx="88519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Library</a:t>
            </a:r>
          </a:p>
        </p:txBody>
      </p:sp>
      <p:sp>
        <p:nvSpPr>
          <p:cNvPr id="80" name="テキスト ボックス 4"/>
          <p:cNvSpPr txBox="1">
            <a:spLocks noChangeArrowheads="1"/>
          </p:cNvSpPr>
          <p:nvPr/>
        </p:nvSpPr>
        <p:spPr bwMode="auto">
          <a:xfrm>
            <a:off x="1030605" y="6127750"/>
            <a:ext cx="5782945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indent="0" defTabSz="914400">
              <a:buClrTx/>
              <a:buSzTx/>
              <a:buFontTx/>
              <a:buNone/>
              <a:defRPr/>
            </a:pPr>
            <a:r>
              <a:rPr kumimoji="1" lang="en-US" altLang="ja-JP" sz="1000" u="sng" kern="1200" cap="none" spc="0" normalizeH="0" baseline="0" noProof="0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Go under the desk. Stay away from the shelves. If there is no desk, crouch low to protect your head.</a:t>
            </a:r>
          </a:p>
        </p:txBody>
      </p:sp>
      <p:sp>
        <p:nvSpPr>
          <p:cNvPr id="5142" name="テキスト ボックス 2"/>
          <p:cNvSpPr txBox="1"/>
          <p:nvPr/>
        </p:nvSpPr>
        <p:spPr>
          <a:xfrm>
            <a:off x="1044575" y="6350000"/>
            <a:ext cx="56241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them aware of the risk that books drop even if the shelves are fixed to the wall.</a:t>
            </a:r>
          </a:p>
        </p:txBody>
      </p:sp>
      <p:sp>
        <p:nvSpPr>
          <p:cNvPr id="5143" name="テキスト ボックス 4"/>
          <p:cNvSpPr txBox="1"/>
          <p:nvPr/>
        </p:nvSpPr>
        <p:spPr>
          <a:xfrm>
            <a:off x="23813" y="3219450"/>
            <a:ext cx="6858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How can you protect yourself?</a:t>
            </a:r>
          </a:p>
        </p:txBody>
      </p:sp>
      <p:sp>
        <p:nvSpPr>
          <p:cNvPr id="59" name="正方形/長方形 23"/>
          <p:cNvSpPr>
            <a:spLocks noChangeArrowheads="1"/>
          </p:cNvSpPr>
          <p:nvPr/>
        </p:nvSpPr>
        <p:spPr bwMode="auto">
          <a:xfrm>
            <a:off x="5311140" y="24130"/>
            <a:ext cx="1475105" cy="22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Step 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Pre-Drill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Type B</a:t>
            </a:r>
          </a:p>
        </p:txBody>
      </p:sp>
      <p:sp>
        <p:nvSpPr>
          <p:cNvPr id="5152" name="正方形/長方形 23"/>
          <p:cNvSpPr/>
          <p:nvPr/>
        </p:nvSpPr>
        <p:spPr>
          <a:xfrm>
            <a:off x="4076700" y="9883775"/>
            <a:ext cx="2765425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60" name="テキスト ボックス 4"/>
          <p:cNvSpPr txBox="1">
            <a:spLocks noChangeArrowheads="1"/>
          </p:cNvSpPr>
          <p:nvPr/>
        </p:nvSpPr>
        <p:spPr bwMode="auto">
          <a:xfrm>
            <a:off x="1062355" y="4809808"/>
            <a:ext cx="4797425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tabLst>
                <a:tab pos="89535" algn="l"/>
              </a:tabLst>
              <a:defRPr/>
            </a:pPr>
            <a:r>
              <a:rPr kumimoji="1" lang="en-US" altLang="ja-JP" sz="10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Hold the rail. Trip to the landing. Crouch low to protect your head.</a:t>
            </a:r>
          </a:p>
        </p:txBody>
      </p:sp>
      <p:sp>
        <p:nvSpPr>
          <p:cNvPr id="5154" name="テキスト ボックス 3"/>
          <p:cNvSpPr txBox="1"/>
          <p:nvPr/>
        </p:nvSpPr>
        <p:spPr>
          <a:xfrm>
            <a:off x="44450" y="220980"/>
            <a:ext cx="52666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HG丸ｺﾞｼｯｸM-PRO" pitchFamily="50" charset="-128"/>
                <a:ea typeface="HG丸ｺﾞｼｯｸM-PRO" pitchFamily="50" charset="-128"/>
              </a:rPr>
              <a:t>Let's protect yourself in earthquakes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4450" y="41275"/>
            <a:ext cx="5266690" cy="5937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60" name="Picture 70" descr="D:\図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88" y="1606550"/>
            <a:ext cx="434975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71" descr="D:\図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188" y="2128838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Picture 70" descr="D:\図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188" y="2665413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" name="正方形/長方形 72"/>
          <p:cNvSpPr/>
          <p:nvPr/>
        </p:nvSpPr>
        <p:spPr>
          <a:xfrm>
            <a:off x="44450" y="1533208"/>
            <a:ext cx="6769100" cy="16859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981075" y="2052638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981075" y="2576513"/>
            <a:ext cx="56657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6" name="正方形/長方形 78"/>
          <p:cNvSpPr/>
          <p:nvPr/>
        </p:nvSpPr>
        <p:spPr>
          <a:xfrm>
            <a:off x="1196975" y="1679575"/>
            <a:ext cx="281813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drop from above you.</a:t>
            </a:r>
          </a:p>
        </p:txBody>
      </p:sp>
      <p:sp>
        <p:nvSpPr>
          <p:cNvPr id="5167" name="正方形/長方形 80"/>
          <p:cNvSpPr/>
          <p:nvPr/>
        </p:nvSpPr>
        <p:spPr>
          <a:xfrm>
            <a:off x="1196975" y="2179638"/>
            <a:ext cx="25558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fall over you.</a:t>
            </a:r>
          </a:p>
        </p:txBody>
      </p:sp>
      <p:sp>
        <p:nvSpPr>
          <p:cNvPr id="5168" name="正方形/長方形 81"/>
          <p:cNvSpPr/>
          <p:nvPr/>
        </p:nvSpPr>
        <p:spPr>
          <a:xfrm>
            <a:off x="1196975" y="2740025"/>
            <a:ext cx="287972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trip around you.</a:t>
            </a:r>
          </a:p>
        </p:txBody>
      </p:sp>
      <p:sp>
        <p:nvSpPr>
          <p:cNvPr id="5169" name="正方形/長方形 72"/>
          <p:cNvSpPr/>
          <p:nvPr/>
        </p:nvSpPr>
        <p:spPr>
          <a:xfrm>
            <a:off x="44450" y="1227138"/>
            <a:ext cx="66976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What are three risks in earthquakes?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71" name="正方形/長方形 84"/>
          <p:cNvSpPr/>
          <p:nvPr/>
        </p:nvSpPr>
        <p:spPr>
          <a:xfrm>
            <a:off x="87313" y="1679575"/>
            <a:ext cx="388937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2" name="正方形/長方形 85"/>
          <p:cNvSpPr/>
          <p:nvPr/>
        </p:nvSpPr>
        <p:spPr>
          <a:xfrm>
            <a:off x="87313" y="2206625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3" name="正方形/長方形 86"/>
          <p:cNvSpPr/>
          <p:nvPr/>
        </p:nvSpPr>
        <p:spPr>
          <a:xfrm>
            <a:off x="87313" y="2735263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981075" y="3113088"/>
            <a:ext cx="56880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テキスト ボックス 4"/>
          <p:cNvSpPr txBox="1"/>
          <p:nvPr/>
        </p:nvSpPr>
        <p:spPr>
          <a:xfrm>
            <a:off x="44450" y="8739188"/>
            <a:ext cx="64801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３．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Sum up the possible actions to protect yourself.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4450" y="9040813"/>
            <a:ext cx="6769100" cy="86201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77" name="正方形/長方形 106"/>
          <p:cNvSpPr/>
          <p:nvPr/>
        </p:nvSpPr>
        <p:spPr>
          <a:xfrm>
            <a:off x="117475" y="9169400"/>
            <a:ext cx="66690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Go to a place where nothing drops, falls or trips and protect yourself.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Secure yourself in a couple or dozens of seconds in case of EEW.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Stay calm. Think, judge and respond by yourself to protect yourself.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78" name="テキスト ボックス 2"/>
          <p:cNvSpPr txBox="1"/>
          <p:nvPr/>
        </p:nvSpPr>
        <p:spPr>
          <a:xfrm>
            <a:off x="1062990" y="5759450"/>
            <a:ext cx="568769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18745" lvl="0" indent="-118745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the center of the ground in a short span under a strong tremor.</a:t>
            </a:r>
          </a:p>
        </p:txBody>
      </p:sp>
      <p:sp>
        <p:nvSpPr>
          <p:cNvPr id="5213" name="テキスト ボックス 3"/>
          <p:cNvSpPr txBox="1"/>
          <p:nvPr/>
        </p:nvSpPr>
        <p:spPr>
          <a:xfrm>
            <a:off x="2205038" y="771525"/>
            <a:ext cx="47529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Grade 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No.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Name(                    )  </a:t>
            </a:r>
          </a:p>
        </p:txBody>
      </p:sp>
      <p:sp>
        <p:nvSpPr>
          <p:cNvPr id="8234" name="テキスト ボックス 4"/>
          <p:cNvSpPr txBox="1"/>
          <p:nvPr/>
        </p:nvSpPr>
        <p:spPr>
          <a:xfrm>
            <a:off x="-635" y="7571740"/>
            <a:ext cx="1039495" cy="275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Extra rooms</a:t>
            </a:r>
          </a:p>
        </p:txBody>
      </p:sp>
      <p:sp>
        <p:nvSpPr>
          <p:cNvPr id="4" name="テキスト ボックス 4"/>
          <p:cNvSpPr txBox="1"/>
          <p:nvPr/>
        </p:nvSpPr>
        <p:spPr>
          <a:xfrm>
            <a:off x="-635" y="8195945"/>
            <a:ext cx="1039495" cy="275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Laboratory</a:t>
            </a: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1051560" y="7705725"/>
            <a:ext cx="5588000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 </a:t>
            </a:r>
          </a:p>
        </p:txBody>
      </p:sp>
      <p:sp>
        <p:nvSpPr>
          <p:cNvPr id="6" name="テキスト ボックス 2"/>
          <p:cNvSpPr txBox="1"/>
          <p:nvPr/>
        </p:nvSpPr>
        <p:spPr>
          <a:xfrm>
            <a:off x="1062355" y="8409940"/>
            <a:ext cx="5607050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 </a:t>
            </a:r>
          </a:p>
        </p:txBody>
      </p:sp>
      <p:sp>
        <p:nvSpPr>
          <p:cNvPr id="7" name="テキスト ボックス 4"/>
          <p:cNvSpPr txBox="1">
            <a:spLocks noChangeArrowheads="1"/>
          </p:cNvSpPr>
          <p:nvPr/>
        </p:nvSpPr>
        <p:spPr bwMode="auto">
          <a:xfrm>
            <a:off x="1051560" y="7383780"/>
            <a:ext cx="5829935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177800" marR="0" indent="-177800" defTabSz="914400">
              <a:buClrTx/>
              <a:buSzTx/>
              <a:buFontTx/>
              <a:buNone/>
              <a:defRPr/>
            </a:pPr>
            <a:r>
              <a:rPr kumimoji="1" lang="en-US" altLang="ja-JP" sz="10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Go under the desk and hold the deskposts to prevent it from moving. Stay away from glass windows and crouch low to protect your head.</a:t>
            </a:r>
          </a:p>
        </p:txBody>
      </p:sp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1062990" y="8035925"/>
            <a:ext cx="5749925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indent="0" defTabSz="914400">
              <a:buClrTx/>
              <a:buSzTx/>
              <a:buFontTx/>
              <a:buNone/>
              <a:defRPr/>
            </a:pPr>
            <a:r>
              <a:rPr kumimoji="1" lang="en-US" altLang="ja-JP" sz="10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Go under thedesk and crouch low to protect your head. Stay away from glass windows, experimental equipments or shelves. 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57118"/>
              </p:ext>
            </p:extLst>
          </p:nvPr>
        </p:nvGraphicFramePr>
        <p:xfrm>
          <a:off x="23495" y="3531235"/>
          <a:ext cx="6798310" cy="5108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3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15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289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79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/>
          <p:nvPr/>
        </p:nvSpPr>
        <p:spPr>
          <a:xfrm>
            <a:off x="69850" y="3695383"/>
            <a:ext cx="7921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3970" lvl="0" indent="-1397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</a:p>
        </p:txBody>
      </p:sp>
      <p:sp>
        <p:nvSpPr>
          <p:cNvPr id="5124" name="テキスト ボックス 4"/>
          <p:cNvSpPr txBox="1"/>
          <p:nvPr/>
        </p:nvSpPr>
        <p:spPr>
          <a:xfrm>
            <a:off x="69850" y="4397375"/>
            <a:ext cx="7921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Hall</a:t>
            </a:r>
          </a:p>
        </p:txBody>
      </p:sp>
      <p:sp>
        <p:nvSpPr>
          <p:cNvPr id="5126" name="テキスト ボックス 4"/>
          <p:cNvSpPr txBox="1"/>
          <p:nvPr/>
        </p:nvSpPr>
        <p:spPr>
          <a:xfrm>
            <a:off x="0" y="5043805"/>
            <a:ext cx="93218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Stairs</a:t>
            </a:r>
          </a:p>
        </p:txBody>
      </p:sp>
      <p:sp>
        <p:nvSpPr>
          <p:cNvPr id="5128" name="テキスト ボックス 4"/>
          <p:cNvSpPr txBox="1"/>
          <p:nvPr/>
        </p:nvSpPr>
        <p:spPr>
          <a:xfrm>
            <a:off x="35560" y="6975475"/>
            <a:ext cx="1089184" cy="30777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Bathroom</a:t>
            </a:r>
          </a:p>
        </p:txBody>
      </p:sp>
      <p:sp>
        <p:nvSpPr>
          <p:cNvPr id="5136" name="テキスト ボックス 4"/>
          <p:cNvSpPr txBox="1"/>
          <p:nvPr/>
        </p:nvSpPr>
        <p:spPr>
          <a:xfrm>
            <a:off x="47625" y="5696585"/>
            <a:ext cx="1005111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Ground</a:t>
            </a:r>
          </a:p>
        </p:txBody>
      </p:sp>
      <p:sp>
        <p:nvSpPr>
          <p:cNvPr id="5140" name="テキスト ボックス 4"/>
          <p:cNvSpPr txBox="1"/>
          <p:nvPr/>
        </p:nvSpPr>
        <p:spPr>
          <a:xfrm>
            <a:off x="69850" y="6355715"/>
            <a:ext cx="88519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Library</a:t>
            </a:r>
          </a:p>
        </p:txBody>
      </p:sp>
      <p:sp>
        <p:nvSpPr>
          <p:cNvPr id="5143" name="テキスト ボックス 4"/>
          <p:cNvSpPr txBox="1"/>
          <p:nvPr/>
        </p:nvSpPr>
        <p:spPr>
          <a:xfrm>
            <a:off x="23813" y="3219450"/>
            <a:ext cx="6858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How can you protect yourself?</a:t>
            </a:r>
          </a:p>
        </p:txBody>
      </p:sp>
      <p:sp>
        <p:nvSpPr>
          <p:cNvPr id="59" name="正方形/長方形 23"/>
          <p:cNvSpPr>
            <a:spLocks noChangeArrowheads="1"/>
          </p:cNvSpPr>
          <p:nvPr/>
        </p:nvSpPr>
        <p:spPr bwMode="auto">
          <a:xfrm>
            <a:off x="5311140" y="24130"/>
            <a:ext cx="1475105" cy="22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Step 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Pre-Drill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Type B</a:t>
            </a:r>
          </a:p>
        </p:txBody>
      </p:sp>
      <p:sp>
        <p:nvSpPr>
          <p:cNvPr id="5152" name="正方形/長方形 23"/>
          <p:cNvSpPr/>
          <p:nvPr/>
        </p:nvSpPr>
        <p:spPr>
          <a:xfrm>
            <a:off x="4076700" y="9883775"/>
            <a:ext cx="2765425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5154" name="テキスト ボックス 3"/>
          <p:cNvSpPr txBox="1"/>
          <p:nvPr/>
        </p:nvSpPr>
        <p:spPr>
          <a:xfrm>
            <a:off x="44450" y="220980"/>
            <a:ext cx="52666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HG丸ｺﾞｼｯｸM-PRO" pitchFamily="50" charset="-128"/>
                <a:ea typeface="HG丸ｺﾞｼｯｸM-PRO" pitchFamily="50" charset="-128"/>
              </a:rPr>
              <a:t>Let's protect yourself in earthquakes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4450" y="41275"/>
            <a:ext cx="5266690" cy="5937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60" name="Picture 70" descr="D:\図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88" y="1606550"/>
            <a:ext cx="434975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71" descr="D:\図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188" y="2128838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Picture 70" descr="D:\図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188" y="2665413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" name="正方形/長方形 72"/>
          <p:cNvSpPr/>
          <p:nvPr/>
        </p:nvSpPr>
        <p:spPr>
          <a:xfrm>
            <a:off x="44450" y="1533208"/>
            <a:ext cx="6769100" cy="16859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981075" y="2052638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981075" y="2576513"/>
            <a:ext cx="56657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9" name="正方形/長方形 72"/>
          <p:cNvSpPr/>
          <p:nvPr/>
        </p:nvSpPr>
        <p:spPr>
          <a:xfrm>
            <a:off x="44450" y="1227138"/>
            <a:ext cx="66976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What are three risks in earthquakes?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71" name="正方形/長方形 84"/>
          <p:cNvSpPr/>
          <p:nvPr/>
        </p:nvSpPr>
        <p:spPr>
          <a:xfrm>
            <a:off x="87313" y="1679575"/>
            <a:ext cx="388937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2" name="正方形/長方形 85"/>
          <p:cNvSpPr/>
          <p:nvPr/>
        </p:nvSpPr>
        <p:spPr>
          <a:xfrm>
            <a:off x="87313" y="2206625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3" name="正方形/長方形 86"/>
          <p:cNvSpPr/>
          <p:nvPr/>
        </p:nvSpPr>
        <p:spPr>
          <a:xfrm>
            <a:off x="87313" y="2735263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981075" y="3113088"/>
            <a:ext cx="56880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テキスト ボックス 4"/>
          <p:cNvSpPr txBox="1"/>
          <p:nvPr/>
        </p:nvSpPr>
        <p:spPr>
          <a:xfrm>
            <a:off x="44450" y="8739188"/>
            <a:ext cx="64801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３．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Sum up the possible actions to protect yourself.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4450" y="9040813"/>
            <a:ext cx="6769100" cy="86201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13" name="テキスト ボックス 3"/>
          <p:cNvSpPr txBox="1"/>
          <p:nvPr/>
        </p:nvSpPr>
        <p:spPr>
          <a:xfrm>
            <a:off x="2205038" y="771525"/>
            <a:ext cx="47529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Grade 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No.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Name(                    )  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3445"/>
              </p:ext>
            </p:extLst>
          </p:nvPr>
        </p:nvGraphicFramePr>
        <p:xfrm>
          <a:off x="24130" y="3556635"/>
          <a:ext cx="6761480" cy="5108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2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33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26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157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289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79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407" marB="50407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ctrTitle"/>
          </p:nvPr>
        </p:nvSpPr>
        <p:spPr>
          <a:xfrm>
            <a:off x="514350" y="3130550"/>
            <a:ext cx="5829300" cy="2162175"/>
          </a:xfrm>
        </p:spPr>
        <p:txBody>
          <a:bodyPr vert="horz" wrap="square" lIns="91440" tIns="45720" rIns="91440" bIns="45720" anchor="ctr"/>
          <a:lstStyle/>
          <a:p>
            <a:r>
              <a:rPr lang="en-US" altLang="ja-JP" sz="6600" dirty="0"/>
              <a:t>Type C</a:t>
            </a:r>
            <a:endParaRPr lang="ja-JP" altLang="en-US" sz="6600" dirty="0"/>
          </a:p>
        </p:txBody>
      </p:sp>
      <p:sp>
        <p:nvSpPr>
          <p:cNvPr id="10243" name="正方形/長方形 3"/>
          <p:cNvSpPr/>
          <p:nvPr/>
        </p:nvSpPr>
        <p:spPr>
          <a:xfrm>
            <a:off x="2133600" y="5424488"/>
            <a:ext cx="2604135" cy="11068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00" dirty="0">
                <a:latin typeface="Arial" panose="020B0604020202020204" pitchFamily="34" charset="0"/>
              </a:rPr>
              <a:t>（</a:t>
            </a:r>
            <a:r>
              <a:rPr lang="en-US" altLang="ja-JP" sz="4400" dirty="0">
                <a:latin typeface="Arial" panose="020B0604020202020204" pitchFamily="34" charset="0"/>
              </a:rPr>
              <a:t>K1 - K3</a:t>
            </a:r>
            <a:r>
              <a:rPr lang="ja-JP" altLang="en-US" sz="4400" dirty="0">
                <a:latin typeface="Arial" panose="020B0604020202020204" pitchFamily="34" charset="0"/>
              </a:rPr>
              <a:t>）</a:t>
            </a:r>
            <a:endParaRPr lang="en-US" altLang="ja-JP" sz="4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/>
          <p:nvPr/>
        </p:nvSpPr>
        <p:spPr>
          <a:xfrm>
            <a:off x="64770" y="3880168"/>
            <a:ext cx="835343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3970" lvl="0" indent="-1397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</a:p>
        </p:txBody>
      </p:sp>
      <p:sp>
        <p:nvSpPr>
          <p:cNvPr id="5124" name="テキスト ボックス 4"/>
          <p:cNvSpPr txBox="1"/>
          <p:nvPr/>
        </p:nvSpPr>
        <p:spPr>
          <a:xfrm>
            <a:off x="63500" y="4765675"/>
            <a:ext cx="7921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Hall</a:t>
            </a:r>
          </a:p>
        </p:txBody>
      </p:sp>
      <p:sp>
        <p:nvSpPr>
          <p:cNvPr id="5126" name="テキスト ボックス 4"/>
          <p:cNvSpPr txBox="1"/>
          <p:nvPr/>
        </p:nvSpPr>
        <p:spPr>
          <a:xfrm>
            <a:off x="23495" y="5636260"/>
            <a:ext cx="93218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Stairs</a:t>
            </a:r>
          </a:p>
        </p:txBody>
      </p:sp>
      <p:sp>
        <p:nvSpPr>
          <p:cNvPr id="5128" name="テキスト ボックス 4"/>
          <p:cNvSpPr txBox="1"/>
          <p:nvPr/>
        </p:nvSpPr>
        <p:spPr>
          <a:xfrm>
            <a:off x="-48895" y="8064500"/>
            <a:ext cx="100457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athroom</a:t>
            </a:r>
          </a:p>
        </p:txBody>
      </p:sp>
      <p:sp>
        <p:nvSpPr>
          <p:cNvPr id="5129" name="テキスト ボックス 33"/>
          <p:cNvSpPr txBox="1"/>
          <p:nvPr/>
        </p:nvSpPr>
        <p:spPr>
          <a:xfrm>
            <a:off x="2016125" y="4464050"/>
            <a:ext cx="4797425" cy="3473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2000"/>
              </a:lnSpc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Stay away from glass windows. Crouch low and protect your head. </a:t>
            </a:r>
          </a:p>
        </p:txBody>
      </p:sp>
      <p:sp>
        <p:nvSpPr>
          <p:cNvPr id="61" name="テキスト ボックス 4"/>
          <p:cNvSpPr txBox="1">
            <a:spLocks noChangeArrowheads="1"/>
          </p:cNvSpPr>
          <p:nvPr/>
        </p:nvSpPr>
        <p:spPr bwMode="auto">
          <a:xfrm>
            <a:off x="2016125" y="7920038"/>
            <a:ext cx="4703763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177800" marR="0" indent="-177800" defTabSz="914400">
              <a:buClrTx/>
              <a:buSzTx/>
              <a:buFontTx/>
              <a:buNone/>
              <a:defRPr/>
            </a:pPr>
            <a:r>
              <a:rPr kumimoji="1" lang="en-US" altLang="ja-JP" sz="1200" kern="1200" cap="none" spc="0" normalizeH="0" baseline="0" noProof="0" dirty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Open the door. Crouch low to protect your head.</a:t>
            </a:r>
          </a:p>
        </p:txBody>
      </p:sp>
      <p:sp>
        <p:nvSpPr>
          <p:cNvPr id="5131" name="テキスト ボックス 63"/>
          <p:cNvSpPr txBox="1"/>
          <p:nvPr/>
        </p:nvSpPr>
        <p:spPr>
          <a:xfrm>
            <a:off x="2006600" y="3673475"/>
            <a:ext cx="4797425" cy="358775"/>
          </a:xfrm>
          <a:prstGeom prst="rect">
            <a:avLst/>
          </a:prstGeom>
          <a:noFill/>
          <a:ln w="9525">
            <a:noFill/>
          </a:ln>
        </p:spPr>
        <p:txBody>
          <a:bodyPr tIns="0" bIns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ts val="1400"/>
              </a:lnSpc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Go under the desk and hold the deskposts to prevent it from moving. If there is no desk, crouch low to protect your head with your arms.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2" name="テキスト ボックス 2"/>
          <p:cNvSpPr txBox="1"/>
          <p:nvPr/>
        </p:nvSpPr>
        <p:spPr>
          <a:xfrm>
            <a:off x="2016125" y="4064000"/>
            <a:ext cx="4697413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※Find a closer desk to go under.</a:t>
            </a:r>
          </a:p>
        </p:txBody>
      </p:sp>
      <p:sp>
        <p:nvSpPr>
          <p:cNvPr id="5133" name="テキスト ボックス 2"/>
          <p:cNvSpPr txBox="1"/>
          <p:nvPr/>
        </p:nvSpPr>
        <p:spPr>
          <a:xfrm>
            <a:off x="2030095" y="4765675"/>
            <a:ext cx="4797425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other than glass windows.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04775" lvl="0" indent="-104775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a closer classroom or bathroom in a short span under a strong tremor.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4" name="テキスト ボックス 2"/>
          <p:cNvSpPr txBox="1"/>
          <p:nvPr/>
        </p:nvSpPr>
        <p:spPr>
          <a:xfrm>
            <a:off x="2030095" y="5596573"/>
            <a:ext cx="4826000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95250" lvl="0" indent="-952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a closer classroom or the landing in a short span under a strong tremor.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5" name="テキスト ボックス 2"/>
          <p:cNvSpPr txBox="1"/>
          <p:nvPr/>
        </p:nvSpPr>
        <p:spPr>
          <a:xfrm>
            <a:off x="2016125" y="8240713"/>
            <a:ext cx="4770438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※Teach them they will be locked  in under a strong tremor. 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36" name="テキスト ボックス 4"/>
          <p:cNvSpPr txBox="1"/>
          <p:nvPr/>
        </p:nvSpPr>
        <p:spPr>
          <a:xfrm>
            <a:off x="23495" y="6376035"/>
            <a:ext cx="93218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G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round</a:t>
            </a:r>
          </a:p>
        </p:txBody>
      </p:sp>
      <p:sp>
        <p:nvSpPr>
          <p:cNvPr id="75" name="テキスト ボックス 4"/>
          <p:cNvSpPr txBox="1">
            <a:spLocks noChangeArrowheads="1"/>
          </p:cNvSpPr>
          <p:nvPr/>
        </p:nvSpPr>
        <p:spPr bwMode="auto">
          <a:xfrm>
            <a:off x="2029460" y="6124575"/>
            <a:ext cx="482663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en-US" altLang="ja-JP" sz="1200" kern="1200" cap="none" spc="0" normalizeH="0" baseline="0" noProof="0" dirty="0">
                <a:solidFill>
                  <a:schemeClr val="tx1"/>
                </a:solidFill>
                <a:ea typeface="+mj-ea"/>
                <a:cs typeface="Arial" panose="020B0604020202020204" pitchFamily="34" charset="0"/>
              </a:rPr>
              <a:t>Stay away from buildings or objects to fall like playground equipments. Crouch low to protect your head.</a:t>
            </a:r>
            <a:endParaRPr kumimoji="1" lang="en-US" altLang="ja-JP" sz="1200" kern="1200" cap="none" spc="0" normalizeH="0" baseline="0" noProof="0" dirty="0">
              <a:solidFill>
                <a:schemeClr val="tx1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5140" name="テキスト ボックス 4"/>
          <p:cNvSpPr txBox="1"/>
          <p:nvPr/>
        </p:nvSpPr>
        <p:spPr>
          <a:xfrm>
            <a:off x="-31115" y="7235825"/>
            <a:ext cx="96837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algn="ctr" eaLnBrk="1" hangingPunct="1">
              <a:spcBef>
                <a:spcPct val="0"/>
              </a:spcBef>
              <a:buNone/>
            </a:pP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Library</a:t>
            </a:r>
          </a:p>
        </p:txBody>
      </p:sp>
      <p:sp>
        <p:nvSpPr>
          <p:cNvPr id="80" name="テキスト ボックス 4"/>
          <p:cNvSpPr txBox="1">
            <a:spLocks noChangeArrowheads="1"/>
          </p:cNvSpPr>
          <p:nvPr/>
        </p:nvSpPr>
        <p:spPr bwMode="auto">
          <a:xfrm>
            <a:off x="2016125" y="6985000"/>
            <a:ext cx="472630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indent="0" defTabSz="914400">
              <a:buClrTx/>
              <a:buSzTx/>
              <a:buFontTx/>
              <a:buNone/>
              <a:defRPr/>
            </a:pPr>
            <a:r>
              <a:rPr kumimoji="1" lang="en-US" altLang="ja-JP" sz="1200" kern="1200" cap="none" spc="0" normalizeH="0" baseline="0" noProof="0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Go under the desk. Stay away from the shelves. If there is no desk, crouch low to protect your head.</a:t>
            </a:r>
          </a:p>
        </p:txBody>
      </p:sp>
      <p:sp>
        <p:nvSpPr>
          <p:cNvPr id="5142" name="テキスト ボックス 2"/>
          <p:cNvSpPr txBox="1"/>
          <p:nvPr/>
        </p:nvSpPr>
        <p:spPr>
          <a:xfrm>
            <a:off x="1981200" y="7448550"/>
            <a:ext cx="490474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them aware of the risk that books drop even if the shelves are fixed to the wall.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43" name="テキスト ボックス 4"/>
          <p:cNvSpPr txBox="1"/>
          <p:nvPr/>
        </p:nvSpPr>
        <p:spPr>
          <a:xfrm>
            <a:off x="23178" y="3296920"/>
            <a:ext cx="6858000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How can you protect yourself?</a:t>
            </a:r>
          </a:p>
        </p:txBody>
      </p:sp>
      <p:pic>
        <p:nvPicPr>
          <p:cNvPr id="5145" name="Picture 83" descr="D:\50 緊急地震速報\121004_指導案\イラスト\教室2.jpg"/>
          <p:cNvPicPr>
            <a:picLocks noChangeAspect="1"/>
          </p:cNvPicPr>
          <p:nvPr/>
        </p:nvPicPr>
        <p:blipFill>
          <a:blip r:embed="rId3"/>
          <a:srcRect r="3143"/>
          <a:stretch>
            <a:fillRect/>
          </a:stretch>
        </p:blipFill>
        <p:spPr>
          <a:xfrm>
            <a:off x="890588" y="3633788"/>
            <a:ext cx="1090612" cy="830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6" name="Picture 88" descr="D:\50 緊急地震速報\121004_指導案\イラスト\トイレ2.jpg"/>
          <p:cNvPicPr>
            <a:picLocks noChangeAspect="1"/>
          </p:cNvPicPr>
          <p:nvPr/>
        </p:nvPicPr>
        <p:blipFill>
          <a:blip r:embed="rId4"/>
          <a:srcRect b="3554"/>
          <a:stretch>
            <a:fillRect/>
          </a:stretch>
        </p:blipFill>
        <p:spPr>
          <a:xfrm>
            <a:off x="908050" y="7835900"/>
            <a:ext cx="1081088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7" name="Picture 89" descr="D:\50 緊急地震速報\121004_指導案\イラスト\図書室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13" y="6989763"/>
            <a:ext cx="1081087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8" name="Picture 90" descr="D:\50 緊急地震速報\121004_指導案\イラスト\校庭2.jpg"/>
          <p:cNvPicPr>
            <a:picLocks noChangeAspect="1"/>
          </p:cNvPicPr>
          <p:nvPr/>
        </p:nvPicPr>
        <p:blipFill>
          <a:blip r:embed="rId6"/>
          <a:srcRect l="5400"/>
          <a:stretch>
            <a:fillRect/>
          </a:stretch>
        </p:blipFill>
        <p:spPr>
          <a:xfrm>
            <a:off x="917575" y="6149975"/>
            <a:ext cx="1071563" cy="820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91" descr="D:\50 緊急地震速報\121004_指導案\イラスト\階段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0113" y="5299075"/>
            <a:ext cx="1081087" cy="836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92" descr="D:\50 緊急地震速報\121004_指導案\イラスト\廊下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50" y="4464050"/>
            <a:ext cx="1081088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9" name="正方形/長方形 23"/>
          <p:cNvSpPr>
            <a:spLocks noChangeArrowheads="1"/>
          </p:cNvSpPr>
          <p:nvPr/>
        </p:nvSpPr>
        <p:spPr bwMode="auto">
          <a:xfrm>
            <a:off x="5311140" y="24130"/>
            <a:ext cx="1475105" cy="2298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Step 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Pre-Drill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Type C</a:t>
            </a:r>
          </a:p>
        </p:txBody>
      </p:sp>
      <p:sp>
        <p:nvSpPr>
          <p:cNvPr id="5152" name="正方形/長方形 23"/>
          <p:cNvSpPr/>
          <p:nvPr/>
        </p:nvSpPr>
        <p:spPr>
          <a:xfrm>
            <a:off x="4076700" y="9883775"/>
            <a:ext cx="2765425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r>
              <a:rPr lang="en-US" altLang="ja-JP" sz="900" dirty="0">
                <a:latin typeface="Arial" panose="020B0604020202020204" pitchFamily="34" charset="0"/>
              </a:rPr>
              <a:t>Utsunomiya Local Meteorological Office</a:t>
            </a:r>
            <a:r>
              <a:rPr lang="ja-JP" altLang="en-US" sz="900" dirty="0">
                <a:latin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</a:rPr>
              <a:t>Ver.1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60" name="テキスト ボックス 4"/>
          <p:cNvSpPr txBox="1">
            <a:spLocks noChangeArrowheads="1"/>
          </p:cNvSpPr>
          <p:nvPr/>
        </p:nvSpPr>
        <p:spPr bwMode="auto">
          <a:xfrm>
            <a:off x="2016125" y="5357813"/>
            <a:ext cx="4797425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tabLst>
                <a:tab pos="89535" algn="l"/>
              </a:tabLst>
              <a:defRPr/>
            </a:pPr>
            <a:r>
              <a:rPr kumimoji="1" lang="en-US" altLang="ja-JP" sz="1200" u="sng" kern="1200" cap="none" spc="0" normalizeH="0" baseline="0" noProof="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Hold the rail. Trip to the landing. Crouch low to protect your head.</a:t>
            </a:r>
            <a:endParaRPr kumimoji="1" lang="ja-JP" altLang="en-US" sz="1200" u="sng" kern="1200" cap="none" spc="0" normalizeH="0" baseline="0" noProof="0" dirty="0">
              <a:solidFill>
                <a:srgbClr val="FF0000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5154" name="テキスト ボックス 3"/>
          <p:cNvSpPr txBox="1"/>
          <p:nvPr/>
        </p:nvSpPr>
        <p:spPr>
          <a:xfrm>
            <a:off x="44450" y="220980"/>
            <a:ext cx="52666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2000" b="1" dirty="0">
                <a:latin typeface="HG丸ｺﾞｼｯｸM-PRO" pitchFamily="50" charset="-128"/>
                <a:ea typeface="HG丸ｺﾞｼｯｸM-PRO" pitchFamily="50" charset="-128"/>
              </a:rPr>
              <a:t>Let's protect yourself in earthquakes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4450" y="41275"/>
            <a:ext cx="5266690" cy="59372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60" name="Picture 70" descr="D:\図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188" y="1606550"/>
            <a:ext cx="434975" cy="455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71" descr="D:\図2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4188" y="2128838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Picture 70" descr="D:\図3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4188" y="2665413"/>
            <a:ext cx="434975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3" name="正方形/長方形 72"/>
          <p:cNvSpPr/>
          <p:nvPr/>
        </p:nvSpPr>
        <p:spPr>
          <a:xfrm>
            <a:off x="44450" y="1533208"/>
            <a:ext cx="6769100" cy="16859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981075" y="2052638"/>
            <a:ext cx="5676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981075" y="2576513"/>
            <a:ext cx="566578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6" name="正方形/長方形 78"/>
          <p:cNvSpPr/>
          <p:nvPr/>
        </p:nvSpPr>
        <p:spPr>
          <a:xfrm>
            <a:off x="1044575" y="1679575"/>
            <a:ext cx="365188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(  drop  ) from above you.</a:t>
            </a:r>
          </a:p>
        </p:txBody>
      </p:sp>
      <p:sp>
        <p:nvSpPr>
          <p:cNvPr id="5167" name="正方形/長方形 80"/>
          <p:cNvSpPr/>
          <p:nvPr/>
        </p:nvSpPr>
        <p:spPr>
          <a:xfrm>
            <a:off x="1045210" y="2179955"/>
            <a:ext cx="365061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(   fall   ) over you.</a:t>
            </a:r>
          </a:p>
        </p:txBody>
      </p:sp>
      <p:sp>
        <p:nvSpPr>
          <p:cNvPr id="5168" name="正方形/長方形 81"/>
          <p:cNvSpPr/>
          <p:nvPr/>
        </p:nvSpPr>
        <p:spPr>
          <a:xfrm>
            <a:off x="1045210" y="2740025"/>
            <a:ext cx="365188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600" u="sng" dirty="0">
                <a:solidFill>
                  <a:srgbClr val="FF0000"/>
                </a:solidFill>
                <a:latin typeface="Arial" panose="020B0604020202020204" pitchFamily="34" charset="0"/>
              </a:rPr>
              <a:t>Things (   trip  ) around you.</a:t>
            </a:r>
          </a:p>
        </p:txBody>
      </p:sp>
      <p:sp>
        <p:nvSpPr>
          <p:cNvPr id="5169" name="正方形/長方形 72"/>
          <p:cNvSpPr/>
          <p:nvPr/>
        </p:nvSpPr>
        <p:spPr>
          <a:xfrm>
            <a:off x="44450" y="1227138"/>
            <a:ext cx="6697663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１．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What are three risks in earthquakes?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171" name="正方形/長方形 84"/>
          <p:cNvSpPr/>
          <p:nvPr/>
        </p:nvSpPr>
        <p:spPr>
          <a:xfrm>
            <a:off x="87313" y="1679575"/>
            <a:ext cx="388937" cy="3381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2" name="正方形/長方形 85"/>
          <p:cNvSpPr/>
          <p:nvPr/>
        </p:nvSpPr>
        <p:spPr>
          <a:xfrm>
            <a:off x="87313" y="2206625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sp>
        <p:nvSpPr>
          <p:cNvPr id="5173" name="正方形/長方形 86"/>
          <p:cNvSpPr/>
          <p:nvPr/>
        </p:nvSpPr>
        <p:spPr>
          <a:xfrm>
            <a:off x="87313" y="2735263"/>
            <a:ext cx="388937" cy="3397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endParaRPr lang="ja-JP" altLang="en-US" sz="1600" dirty="0">
              <a:latin typeface="Arial" panose="020B0604020202020204" pitchFamily="34" charset="0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981075" y="3113088"/>
            <a:ext cx="56880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テキスト ボックス 4"/>
          <p:cNvSpPr txBox="1"/>
          <p:nvPr/>
        </p:nvSpPr>
        <p:spPr>
          <a:xfrm>
            <a:off x="44450" y="8739188"/>
            <a:ext cx="6480175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77800" lvl="0" indent="-177800" eaLnBrk="1" hangingPunct="1">
              <a:spcBef>
                <a:spcPct val="0"/>
              </a:spcBef>
              <a:buNone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３．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Sum up the possible actions to protect yourself.</a:t>
            </a:r>
            <a:endParaRPr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4450" y="9040813"/>
            <a:ext cx="6769100" cy="86201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77" name="正方形/長方形 106"/>
          <p:cNvSpPr/>
          <p:nvPr/>
        </p:nvSpPr>
        <p:spPr>
          <a:xfrm>
            <a:off x="117475" y="9169400"/>
            <a:ext cx="666908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Go to a place where nothing drops, falls or trips and protect yourself.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Secure yourself in a couple or dozens of seconds in case of EEW.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200" u="sng" dirty="0">
                <a:solidFill>
                  <a:srgbClr val="FF0000"/>
                </a:solidFill>
                <a:latin typeface="Arial" panose="020B0604020202020204" pitchFamily="34" charset="0"/>
              </a:rPr>
              <a:t>Stay calm. Think, judge and respond by yourself to protect yourself.</a:t>
            </a:r>
            <a:endParaRPr lang="ja-JP" altLang="en-US" sz="1200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78" name="テキスト ボックス 2"/>
          <p:cNvSpPr txBox="1"/>
          <p:nvPr/>
        </p:nvSpPr>
        <p:spPr>
          <a:xfrm>
            <a:off x="2016125" y="6508750"/>
            <a:ext cx="4760913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※Let pupils think of risky objects to drop, fall or trip in earthquakes.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118745" lvl="0" indent="-118745" eaLnBrk="1" hangingPunct="1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</a:rPr>
              <a:t>※Impossible to trip to the center of the ground in a short span under a strong tremor.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82" name="テキスト ボックス 2"/>
          <p:cNvSpPr txBox="1"/>
          <p:nvPr/>
        </p:nvSpPr>
        <p:spPr>
          <a:xfrm>
            <a:off x="4696460" y="2790190"/>
            <a:ext cx="2131060" cy="2298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95350" lvl="0" indent="-895350" eaLnBrk="1" hangingPunct="1">
              <a:spcBef>
                <a:spcPct val="0"/>
              </a:spcBef>
              <a:buNone/>
            </a:pPr>
            <a:r>
              <a:rPr lang="en-US" altLang="ja-JP" sz="900" dirty="0">
                <a:solidFill>
                  <a:srgbClr val="FF0000"/>
                </a:solidFill>
                <a:latin typeface="Arial" panose="020B0604020202020204" pitchFamily="34" charset="0"/>
              </a:rPr>
              <a:t>※Pianos etc.</a:t>
            </a:r>
            <a:endParaRPr lang="ja-JP" altLang="en-US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213" name="テキスト ボックス 3"/>
          <p:cNvSpPr txBox="1"/>
          <p:nvPr/>
        </p:nvSpPr>
        <p:spPr>
          <a:xfrm>
            <a:off x="2205038" y="771525"/>
            <a:ext cx="47529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Grade 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Class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No.</a:t>
            </a:r>
            <a:r>
              <a:rPr lang="ja-JP" altLang="en-US" sz="1400" u="sng" dirty="0">
                <a:latin typeface="HG丸ｺﾞｼｯｸM-PRO" pitchFamily="50" charset="-128"/>
                <a:ea typeface="HG丸ｺﾞｼｯｸM-PRO" pitchFamily="50" charset="-128"/>
              </a:rPr>
              <a:t>　  </a:t>
            </a:r>
            <a:r>
              <a:rPr lang="en-US" altLang="ja-JP" sz="1400" u="sng" dirty="0">
                <a:latin typeface="HG丸ｺﾞｼｯｸM-PRO" pitchFamily="50" charset="-128"/>
                <a:ea typeface="HG丸ｺﾞｼｯｸM-PRO" pitchFamily="50" charset="-128"/>
              </a:rPr>
              <a:t>Name(                    )  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14438"/>
              </p:ext>
            </p:extLst>
          </p:nvPr>
        </p:nvGraphicFramePr>
        <p:xfrm>
          <a:off x="23495" y="3634105"/>
          <a:ext cx="6790055" cy="5038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2010">
                <a:tc>
                  <a:txBody>
                    <a:bodyPr/>
                    <a:lstStyle/>
                    <a:p>
                      <a:endParaRPr kumimoji="1" lang="en-US" altLang="ja-JP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93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185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82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1441" marR="91441" marT="50392" marB="5039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1800</Words>
  <Application>Microsoft Office PowerPoint</Application>
  <PresentationFormat>ユーザー設定</PresentationFormat>
  <Paragraphs>213</Paragraphs>
  <Slides>10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HGP創英角ｺﾞｼｯｸUB</vt:lpstr>
      <vt:lpstr>HG丸ｺﾞｼｯｸM-PRO</vt:lpstr>
      <vt:lpstr>ＭＳ 明朝</vt:lpstr>
      <vt:lpstr>Arial</vt:lpstr>
      <vt:lpstr>Calibri</vt:lpstr>
      <vt:lpstr>Office テーマ</vt:lpstr>
      <vt:lpstr>1_Office テーマ</vt:lpstr>
      <vt:lpstr>2_Office テーマ</vt:lpstr>
      <vt:lpstr>PowerPoint プレゼンテーション</vt:lpstr>
      <vt:lpstr>Type A</vt:lpstr>
      <vt:lpstr>PowerPoint プレゼンテーション</vt:lpstr>
      <vt:lpstr>PowerPoint プレゼンテーション</vt:lpstr>
      <vt:lpstr>Type B</vt:lpstr>
      <vt:lpstr>PowerPoint プレゼンテーション</vt:lpstr>
      <vt:lpstr>PowerPoint プレゼンテーション</vt:lpstr>
      <vt:lpstr>Type C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reo</dc:creator>
  <cp:lastModifiedBy>Toshimitsu Nagata</cp:lastModifiedBy>
  <cp:revision>207</cp:revision>
  <cp:lastPrinted>2017-01-12T02:33:00Z</cp:lastPrinted>
  <dcterms:created xsi:type="dcterms:W3CDTF">2010-06-26T01:28:00Z</dcterms:created>
  <dcterms:modified xsi:type="dcterms:W3CDTF">2025-07-02T03:19:43Z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1041-10.8.2.6704</vt:lpwstr>
  </property>
</Properties>
</file>