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4" r:id="rId2"/>
  </p:sldIdLst>
  <p:sldSz cx="6858000" cy="9144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EE86A7"/>
    <a:srgbClr val="28B47A"/>
    <a:srgbClr val="FF99FF"/>
    <a:srgbClr val="EBFFF4"/>
    <a:srgbClr val="ECF1F8"/>
    <a:srgbClr val="FFEBFF"/>
    <a:srgbClr val="00FF99"/>
    <a:srgbClr val="66FF66"/>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6036" autoAdjust="0"/>
  </p:normalViewPr>
  <p:slideViewPr>
    <p:cSldViewPr>
      <p:cViewPr>
        <p:scale>
          <a:sx n="90" d="100"/>
          <a:sy n="90" d="100"/>
        </p:scale>
        <p:origin x="1068" y="84"/>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pPr>
              <a:defRPr/>
            </a:pPr>
            <a:fld id="{F93C8FEA-4121-4E91-9357-E2E891E961C1}" type="datetimeFigureOut">
              <a:rPr lang="ja-JP" altLang="en-US"/>
              <a:pPr>
                <a:defRPr/>
              </a:pPr>
              <a:t>2024/5/9</a:t>
            </a:fld>
            <a:endParaRPr lang="ja-JP" altLang="en-US"/>
          </a:p>
        </p:txBody>
      </p:sp>
      <p:sp>
        <p:nvSpPr>
          <p:cNvPr id="4" name="スライド イメージ プレースホルダー 3"/>
          <p:cNvSpPr>
            <a:spLocks noGrp="1" noRot="1" noChangeAspect="1"/>
          </p:cNvSpPr>
          <p:nvPr>
            <p:ph type="sldImg" idx="2"/>
          </p:nvPr>
        </p:nvSpPr>
        <p:spPr>
          <a:xfrm>
            <a:off x="2119313" y="1233488"/>
            <a:ext cx="2497137" cy="3328987"/>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pPr>
              <a:defRPr/>
            </a:pPr>
            <a:fld id="{75E5E8DF-8FF6-4D4B-A83D-FA14E4CB1AB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CB06C9C-0572-4D45-AEE7-432073CA9A69}" type="slidenum">
              <a:rPr lang="ja-JP" altLang="en-US" smtClean="0"/>
              <a:pPr/>
              <a:t>1</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9AE6FA31-4538-47C4-895F-527306077C70}" type="datetimeFigureOut">
              <a:rPr lang="ja-JP" altLang="en-US"/>
              <a:pPr>
                <a:defRPr/>
              </a:pPr>
              <a:t>2024/5/9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DA6AA4C-7F88-40E4-8FDC-31AC87C2CAFD}" type="slidenum">
              <a:rPr lang="ja-JP" altLang="en-US"/>
              <a:pPr>
                <a:defRPr/>
              </a:pPr>
              <a:t>‹#›</a:t>
            </a:fld>
            <a:endParaRPr lang="ja-JP" altLang="en-US"/>
          </a:p>
        </p:txBody>
      </p:sp>
    </p:spTree>
    <p:extLst>
      <p:ext uri="{BB962C8B-B14F-4D97-AF65-F5344CB8AC3E}">
        <p14:creationId xmlns:p14="http://schemas.microsoft.com/office/powerpoint/2010/main" val="828402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E9216A54-6578-4A4E-BC17-36178325BB82}" type="datetimeFigureOut">
              <a:rPr lang="ja-JP" altLang="en-US"/>
              <a:pPr>
                <a:defRPr/>
              </a:pPr>
              <a:t>2024/5/9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0441FD0-F66E-4885-915A-35BD0C5CE2BC}" type="slidenum">
              <a:rPr lang="ja-JP" altLang="en-US"/>
              <a:pPr>
                <a:defRPr/>
              </a:pPr>
              <a:t>‹#›</a:t>
            </a:fld>
            <a:endParaRPr lang="ja-JP" altLang="en-US"/>
          </a:p>
        </p:txBody>
      </p:sp>
    </p:spTree>
    <p:extLst>
      <p:ext uri="{BB962C8B-B14F-4D97-AF65-F5344CB8AC3E}">
        <p14:creationId xmlns:p14="http://schemas.microsoft.com/office/powerpoint/2010/main" val="1307956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0345227-706F-4972-8CB2-A4ADBAAC97FD}" type="datetimeFigureOut">
              <a:rPr lang="ja-JP" altLang="en-US"/>
              <a:pPr>
                <a:defRPr/>
              </a:pPr>
              <a:t>2024/5/9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74643DF-2C65-4B10-847A-DB295AAAAFD2}" type="slidenum">
              <a:rPr lang="ja-JP" altLang="en-US"/>
              <a:pPr>
                <a:defRPr/>
              </a:pPr>
              <a:t>‹#›</a:t>
            </a:fld>
            <a:endParaRPr lang="ja-JP" altLang="en-US"/>
          </a:p>
        </p:txBody>
      </p:sp>
    </p:spTree>
    <p:extLst>
      <p:ext uri="{BB962C8B-B14F-4D97-AF65-F5344CB8AC3E}">
        <p14:creationId xmlns:p14="http://schemas.microsoft.com/office/powerpoint/2010/main" val="4098733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685A1CB-D639-4AE9-9469-B1773B63E6F4}" type="datetimeFigureOut">
              <a:rPr lang="ja-JP" altLang="en-US"/>
              <a:pPr>
                <a:defRPr/>
              </a:pPr>
              <a:t>2024/5/9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ABF9269-7351-424D-9AE5-4BB76D0A83B5}" type="slidenum">
              <a:rPr lang="ja-JP" altLang="en-US"/>
              <a:pPr>
                <a:defRPr/>
              </a:pPr>
              <a:t>‹#›</a:t>
            </a:fld>
            <a:endParaRPr lang="ja-JP" altLang="en-US"/>
          </a:p>
        </p:txBody>
      </p:sp>
    </p:spTree>
    <p:extLst>
      <p:ext uri="{BB962C8B-B14F-4D97-AF65-F5344CB8AC3E}">
        <p14:creationId xmlns:p14="http://schemas.microsoft.com/office/powerpoint/2010/main" val="127054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EF9C6E7A-658D-413A-A627-9D468C027F82}" type="datetimeFigureOut">
              <a:rPr lang="ja-JP" altLang="en-US"/>
              <a:pPr>
                <a:defRPr/>
              </a:pPr>
              <a:t>2024/5/9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9286C47-9BE9-45C2-B864-506E9D99A09F}" type="slidenum">
              <a:rPr lang="ja-JP" altLang="en-US"/>
              <a:pPr>
                <a:defRPr/>
              </a:pPr>
              <a:t>‹#›</a:t>
            </a:fld>
            <a:endParaRPr lang="ja-JP" altLang="en-US"/>
          </a:p>
        </p:txBody>
      </p:sp>
    </p:spTree>
    <p:extLst>
      <p:ext uri="{BB962C8B-B14F-4D97-AF65-F5344CB8AC3E}">
        <p14:creationId xmlns:p14="http://schemas.microsoft.com/office/powerpoint/2010/main" val="1068895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044531CB-1DC7-4DC5-9193-5B3C18BB6C40}" type="datetimeFigureOut">
              <a:rPr lang="ja-JP" altLang="en-US"/>
              <a:pPr>
                <a:defRPr/>
              </a:pPr>
              <a:t>2024/5/9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27C18C2-14FF-4C37-98D5-AE9386458A79}" type="slidenum">
              <a:rPr lang="ja-JP" altLang="en-US"/>
              <a:pPr>
                <a:defRPr/>
              </a:pPr>
              <a:t>‹#›</a:t>
            </a:fld>
            <a:endParaRPr lang="ja-JP" altLang="en-US"/>
          </a:p>
        </p:txBody>
      </p:sp>
    </p:spTree>
    <p:extLst>
      <p:ext uri="{BB962C8B-B14F-4D97-AF65-F5344CB8AC3E}">
        <p14:creationId xmlns:p14="http://schemas.microsoft.com/office/powerpoint/2010/main" val="3509299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7FE10170-E929-4018-8BC1-10887A06F66F}" type="datetimeFigureOut">
              <a:rPr lang="ja-JP" altLang="en-US"/>
              <a:pPr>
                <a:defRPr/>
              </a:pPr>
              <a:t>2024/5/9</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01C0A6BF-F592-4C7E-815B-57DDA2B8D647}" type="slidenum">
              <a:rPr lang="ja-JP" altLang="en-US"/>
              <a:pPr>
                <a:defRPr/>
              </a:pPr>
              <a:t>‹#›</a:t>
            </a:fld>
            <a:endParaRPr lang="ja-JP" altLang="en-US"/>
          </a:p>
        </p:txBody>
      </p:sp>
    </p:spTree>
    <p:extLst>
      <p:ext uri="{BB962C8B-B14F-4D97-AF65-F5344CB8AC3E}">
        <p14:creationId xmlns:p14="http://schemas.microsoft.com/office/powerpoint/2010/main" val="2249644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9372280D-4937-4681-B428-E6A4F8D99457}" type="datetimeFigureOut">
              <a:rPr lang="ja-JP" altLang="en-US"/>
              <a:pPr>
                <a:defRPr/>
              </a:pPr>
              <a:t>2024/5/9</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22B502E7-16B3-43B8-B8C7-C824C0ECF570}" type="slidenum">
              <a:rPr lang="ja-JP" altLang="en-US"/>
              <a:pPr>
                <a:defRPr/>
              </a:pPr>
              <a:t>‹#›</a:t>
            </a:fld>
            <a:endParaRPr lang="ja-JP" altLang="en-US"/>
          </a:p>
        </p:txBody>
      </p:sp>
    </p:spTree>
    <p:extLst>
      <p:ext uri="{BB962C8B-B14F-4D97-AF65-F5344CB8AC3E}">
        <p14:creationId xmlns:p14="http://schemas.microsoft.com/office/powerpoint/2010/main" val="2669105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D19CAEA-1CD4-4E91-8DCA-17EC704717ED}" type="datetimeFigureOut">
              <a:rPr lang="ja-JP" altLang="en-US"/>
              <a:pPr>
                <a:defRPr/>
              </a:pPr>
              <a:t>2024/5/9</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2918CBE0-EFF8-482D-A734-B4EAE73DDF7B}" type="slidenum">
              <a:rPr lang="ja-JP" altLang="en-US"/>
              <a:pPr>
                <a:defRPr/>
              </a:pPr>
              <a:t>‹#›</a:t>
            </a:fld>
            <a:endParaRPr lang="ja-JP" altLang="en-US"/>
          </a:p>
        </p:txBody>
      </p:sp>
    </p:spTree>
    <p:extLst>
      <p:ext uri="{BB962C8B-B14F-4D97-AF65-F5344CB8AC3E}">
        <p14:creationId xmlns:p14="http://schemas.microsoft.com/office/powerpoint/2010/main" val="3029851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552C6261-FE92-42A6-BD3E-8C0D9E0D0D04}" type="datetimeFigureOut">
              <a:rPr lang="ja-JP" altLang="en-US"/>
              <a:pPr>
                <a:defRPr/>
              </a:pPr>
              <a:t>2024/5/9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8EE7219-96FB-43E6-8D09-E3DBFDB05BC5}" type="slidenum">
              <a:rPr lang="ja-JP" altLang="en-US"/>
              <a:pPr>
                <a:defRPr/>
              </a:pPr>
              <a:t>‹#›</a:t>
            </a:fld>
            <a:endParaRPr lang="ja-JP" altLang="en-US"/>
          </a:p>
        </p:txBody>
      </p:sp>
    </p:spTree>
    <p:extLst>
      <p:ext uri="{BB962C8B-B14F-4D97-AF65-F5344CB8AC3E}">
        <p14:creationId xmlns:p14="http://schemas.microsoft.com/office/powerpoint/2010/main" val="3295911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B211C07-3223-4C84-BCA1-794F19B0F8F7}" type="datetimeFigureOut">
              <a:rPr lang="ja-JP" altLang="en-US"/>
              <a:pPr>
                <a:defRPr/>
              </a:pPr>
              <a:t>2024/5/9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CD19C83-B0D2-4BD6-A6BA-FBE85D139651}" type="slidenum">
              <a:rPr lang="ja-JP" altLang="en-US"/>
              <a:pPr>
                <a:defRPr/>
              </a:pPr>
              <a:t>‹#›</a:t>
            </a:fld>
            <a:endParaRPr lang="ja-JP" altLang="en-US"/>
          </a:p>
        </p:txBody>
      </p:sp>
    </p:spTree>
    <p:extLst>
      <p:ext uri="{BB962C8B-B14F-4D97-AF65-F5344CB8AC3E}">
        <p14:creationId xmlns:p14="http://schemas.microsoft.com/office/powerpoint/2010/main" val="3849697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F32AD7D0-E01B-410A-A69E-AFB3C605D5B8}" type="datetimeFigureOut">
              <a:rPr lang="ja-JP" altLang="en-US"/>
              <a:pPr>
                <a:defRPr/>
              </a:pPr>
              <a:t>2024/5/9</a:t>
            </a:fld>
            <a:endParaRPr lang="ja-JP" altLang="en-US"/>
          </a:p>
        </p:txBody>
      </p:sp>
      <p:sp>
        <p:nvSpPr>
          <p:cNvPr id="5" name="フッター プレースホルダ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E5C467FD-CDA3-4486-BE1D-FDFF313C7E7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1" name="直線矢印コネクタ 100"/>
          <p:cNvCxnSpPr/>
          <p:nvPr/>
        </p:nvCxnSpPr>
        <p:spPr>
          <a:xfrm>
            <a:off x="590829" y="5220072"/>
            <a:ext cx="7772" cy="1202096"/>
          </a:xfrm>
          <a:prstGeom prst="straightConnector1">
            <a:avLst/>
          </a:prstGeom>
          <a:ln w="88900" cap="rnd">
            <a:solidFill>
              <a:srgbClr val="C00000"/>
            </a:solidFill>
            <a:prstDash val="sysDot"/>
            <a:bevel/>
            <a:headEnd w="med" len="sm"/>
            <a:tailEnd type="triangle" w="med" len="med"/>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p:nvPr/>
        </p:nvCxnSpPr>
        <p:spPr>
          <a:xfrm>
            <a:off x="581244" y="7361140"/>
            <a:ext cx="7772" cy="1202096"/>
          </a:xfrm>
          <a:prstGeom prst="straightConnector1">
            <a:avLst/>
          </a:prstGeom>
          <a:ln w="88900" cap="rnd">
            <a:solidFill>
              <a:srgbClr val="C00000"/>
            </a:solidFill>
            <a:prstDash val="sysDot"/>
            <a:bevel/>
            <a:headEnd w="med" len="sm"/>
            <a:tailEnd type="triangle" w="med" len="med"/>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1230084" y="6475672"/>
            <a:ext cx="5553669" cy="2471312"/>
          </a:xfrm>
          <a:prstGeom prst="rect">
            <a:avLst/>
          </a:prstGeom>
          <a:solidFill>
            <a:srgbClr val="EBFFF4"/>
          </a:solidFill>
          <a:ln w="95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b="1" dirty="0"/>
          </a:p>
        </p:txBody>
      </p:sp>
      <p:sp>
        <p:nvSpPr>
          <p:cNvPr id="35" name="正方形/長方形 34"/>
          <p:cNvSpPr/>
          <p:nvPr/>
        </p:nvSpPr>
        <p:spPr>
          <a:xfrm>
            <a:off x="1230084" y="4161992"/>
            <a:ext cx="5553670" cy="2254847"/>
          </a:xfrm>
          <a:prstGeom prst="rect">
            <a:avLst/>
          </a:prstGeom>
          <a:solidFill>
            <a:srgbClr val="FFEBFF"/>
          </a:solidFill>
          <a:ln w="9525">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b="1" dirty="0"/>
          </a:p>
        </p:txBody>
      </p:sp>
      <p:sp>
        <p:nvSpPr>
          <p:cNvPr id="6148" name="テキスト ボックス 3"/>
          <p:cNvSpPr txBox="1">
            <a:spLocks noChangeArrowheads="1"/>
          </p:cNvSpPr>
          <p:nvPr/>
        </p:nvSpPr>
        <p:spPr bwMode="auto">
          <a:xfrm>
            <a:off x="0" y="-1307"/>
            <a:ext cx="6858000" cy="369332"/>
          </a:xfrm>
          <a:prstGeom prst="rect">
            <a:avLst/>
          </a:prstGeom>
          <a:solidFill>
            <a:schemeClr val="accent1">
              <a:lumMod val="50000"/>
            </a:schemeClr>
          </a:solidFill>
          <a:ln>
            <a:noFill/>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defRPr/>
            </a:pPr>
            <a:r>
              <a:rPr lang="ja-JP" altLang="en-US" sz="1800" dirty="0" smtClean="0">
                <a:solidFill>
                  <a:schemeClr val="bg1"/>
                </a:solidFill>
                <a:latin typeface="ＭＳ ゴシック" panose="020B0609070205080204" pitchFamily="49" charset="-128"/>
                <a:ea typeface="ＭＳ ゴシック" panose="020B0609070205080204" pitchFamily="49" charset="-128"/>
              </a:rPr>
              <a:t>外国語</a:t>
            </a:r>
            <a:r>
              <a:rPr lang="en-US" altLang="ja-JP" sz="1800" dirty="0">
                <a:solidFill>
                  <a:schemeClr val="bg1"/>
                </a:solidFill>
                <a:latin typeface="ＭＳ ゴシック" panose="020B0609070205080204" pitchFamily="49" charset="-128"/>
                <a:ea typeface="ＭＳ ゴシック" panose="020B0609070205080204" pitchFamily="49" charset="-128"/>
              </a:rPr>
              <a:t>(</a:t>
            </a:r>
            <a:r>
              <a:rPr lang="ja-JP" altLang="en-US" sz="1800" dirty="0">
                <a:solidFill>
                  <a:schemeClr val="bg1"/>
                </a:solidFill>
                <a:latin typeface="ＭＳ ゴシック" panose="020B0609070205080204" pitchFamily="49" charset="-128"/>
                <a:ea typeface="ＭＳ ゴシック" panose="020B0609070205080204" pitchFamily="49" charset="-128"/>
              </a:rPr>
              <a:t>英語</a:t>
            </a:r>
            <a:r>
              <a:rPr lang="en-US" altLang="ja-JP" sz="1800" dirty="0">
                <a:solidFill>
                  <a:schemeClr val="bg1"/>
                </a:solidFill>
                <a:latin typeface="ＭＳ ゴシック" panose="020B0609070205080204" pitchFamily="49" charset="-128"/>
                <a:ea typeface="ＭＳ ゴシック" panose="020B0609070205080204" pitchFamily="49" charset="-128"/>
              </a:rPr>
              <a:t>)+</a:t>
            </a:r>
            <a:r>
              <a:rPr lang="ja-JP" altLang="en-US" sz="1800" dirty="0">
                <a:solidFill>
                  <a:schemeClr val="bg1"/>
                </a:solidFill>
                <a:latin typeface="ＭＳ ゴシック" panose="020B0609070205080204" pitchFamily="49" charset="-128"/>
                <a:ea typeface="ＭＳ ゴシック" panose="020B0609070205080204" pitchFamily="49" charset="-128"/>
              </a:rPr>
              <a:t>地震防災教育プログラム</a:t>
            </a:r>
            <a:r>
              <a:rPr lang="en-US" altLang="ja-JP" sz="1800" dirty="0" smtClean="0">
                <a:solidFill>
                  <a:schemeClr val="bg1"/>
                </a:solidFill>
                <a:latin typeface="ＭＳ ゴシック" panose="020B0609070205080204" pitchFamily="49" charset="-128"/>
                <a:ea typeface="ＭＳ ゴシック" panose="020B0609070205080204" pitchFamily="49" charset="-128"/>
              </a:rPr>
              <a:t>『</a:t>
            </a:r>
            <a:r>
              <a:rPr lang="ja-JP" altLang="en-US" sz="1800" dirty="0" smtClean="0">
                <a:solidFill>
                  <a:schemeClr val="bg1"/>
                </a:solidFill>
                <a:latin typeface="ＭＳ ゴシック" panose="020B0609070205080204" pitchFamily="49" charset="-128"/>
                <a:ea typeface="ＭＳ ゴシック" panose="020B0609070205080204" pitchFamily="49" charset="-128"/>
              </a:rPr>
              <a:t>単元構成</a:t>
            </a:r>
            <a:r>
              <a:rPr lang="ja-JP" altLang="en-US" sz="1800" dirty="0" smtClean="0">
                <a:solidFill>
                  <a:schemeClr val="bg1"/>
                </a:solidFill>
                <a:latin typeface="ＭＳ ゴシック" panose="020B0609070205080204" pitchFamily="49" charset="-128"/>
                <a:ea typeface="ＭＳ ゴシック" panose="020B0609070205080204" pitchFamily="49" charset="-128"/>
              </a:rPr>
              <a:t>・高等学校</a:t>
            </a:r>
            <a:r>
              <a:rPr lang="en-US" altLang="ja-JP" sz="1800" dirty="0" smtClean="0">
                <a:solidFill>
                  <a:schemeClr val="bg1"/>
                </a:solidFill>
                <a:latin typeface="ＭＳ ゴシック" panose="020B0609070205080204" pitchFamily="49" charset="-128"/>
                <a:ea typeface="ＭＳ ゴシック" panose="020B0609070205080204" pitchFamily="49" charset="-128"/>
              </a:rPr>
              <a:t>』</a:t>
            </a:r>
            <a:endParaRPr lang="ja-JP" altLang="en-US" sz="1800" dirty="0" smtClean="0">
              <a:solidFill>
                <a:schemeClr val="bg1"/>
              </a:solidFill>
              <a:latin typeface="ＭＳ ゴシック" panose="020B0609070205080204" pitchFamily="49" charset="-128"/>
              <a:ea typeface="ＭＳ ゴシック" panose="020B0609070205080204" pitchFamily="49" charset="-128"/>
            </a:endParaRPr>
          </a:p>
        </p:txBody>
      </p:sp>
      <p:sp>
        <p:nvSpPr>
          <p:cNvPr id="6" name="正方形/長方形 5"/>
          <p:cNvSpPr/>
          <p:nvPr/>
        </p:nvSpPr>
        <p:spPr>
          <a:xfrm>
            <a:off x="1230084" y="1278196"/>
            <a:ext cx="5553670" cy="2818284"/>
          </a:xfrm>
          <a:prstGeom prst="rect">
            <a:avLst/>
          </a:prstGeom>
          <a:solidFill>
            <a:srgbClr val="ECF1F8"/>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b="1" dirty="0"/>
          </a:p>
        </p:txBody>
      </p:sp>
      <p:sp>
        <p:nvSpPr>
          <p:cNvPr id="2059" name="テキスト ボックス 39"/>
          <p:cNvSpPr txBox="1">
            <a:spLocks noChangeArrowheads="1"/>
          </p:cNvSpPr>
          <p:nvPr/>
        </p:nvSpPr>
        <p:spPr bwMode="auto">
          <a:xfrm>
            <a:off x="1235847" y="2097810"/>
            <a:ext cx="5547906" cy="1500411"/>
          </a:xfrm>
          <a:prstGeom prst="rect">
            <a:avLst/>
          </a:prstGeom>
          <a:noFill/>
          <a:ln w="9525">
            <a:noFill/>
            <a:miter lim="800000"/>
            <a:headEnd/>
            <a:tailEnd/>
          </a:ln>
        </p:spPr>
        <p:txBody>
          <a:bodyPr wrap="square">
            <a:spAutoFit/>
          </a:bodyPr>
          <a:lstStyle/>
          <a:p>
            <a:pPr eaLnBrk="1" hangingPunct="1">
              <a:defRPr/>
            </a:pPr>
            <a:r>
              <a:rPr lang="ja-JP" altLang="en-US" sz="1200" dirty="0">
                <a:latin typeface="+mj-ea"/>
                <a:ea typeface="+mj-ea"/>
              </a:rPr>
              <a:t>展開１ </a:t>
            </a:r>
            <a:r>
              <a:rPr lang="en-US" altLang="ja-JP" sz="1200" dirty="0">
                <a:latin typeface="+mj-ea"/>
                <a:ea typeface="+mj-ea"/>
              </a:rPr>
              <a:t>【</a:t>
            </a:r>
            <a:r>
              <a:rPr lang="ja-JP" altLang="en-US" sz="1200" dirty="0">
                <a:latin typeface="+mj-ea"/>
                <a:ea typeface="+mj-ea"/>
              </a:rPr>
              <a:t>情報収集</a:t>
            </a:r>
            <a:r>
              <a:rPr lang="en-US" altLang="ja-JP" sz="1200" dirty="0" smtClean="0">
                <a:latin typeface="+mj-ea"/>
                <a:ea typeface="+mj-ea"/>
              </a:rPr>
              <a:t>】</a:t>
            </a:r>
            <a:r>
              <a:rPr lang="ja-JP" altLang="en-US" sz="1200" dirty="0">
                <a:latin typeface="+mj-ea"/>
                <a:ea typeface="+mj-ea"/>
              </a:rPr>
              <a:t>（</a:t>
            </a:r>
            <a:r>
              <a:rPr lang="en-US" altLang="ja-JP" sz="1200" dirty="0">
                <a:latin typeface="+mj-ea"/>
                <a:ea typeface="+mj-ea"/>
              </a:rPr>
              <a:t>50</a:t>
            </a:r>
            <a:r>
              <a:rPr lang="ja-JP" altLang="en-US" sz="1200" dirty="0" smtClean="0">
                <a:latin typeface="+mj-ea"/>
                <a:ea typeface="+mj-ea"/>
              </a:rPr>
              <a:t>分</a:t>
            </a:r>
            <a:r>
              <a:rPr lang="en-US" altLang="ja-JP" sz="1200" dirty="0" smtClean="0">
                <a:latin typeface="+mj-ea"/>
                <a:ea typeface="+mj-ea"/>
              </a:rPr>
              <a:t>×2</a:t>
            </a:r>
            <a:r>
              <a:rPr lang="ja-JP" altLang="en-US" sz="1200" dirty="0" smtClean="0">
                <a:latin typeface="+mj-ea"/>
                <a:ea typeface="+mj-ea"/>
              </a:rPr>
              <a:t>コマ）</a:t>
            </a:r>
            <a:endParaRPr lang="en-US" altLang="ja-JP" sz="1200" dirty="0">
              <a:latin typeface="+mj-ea"/>
              <a:ea typeface="+mj-ea"/>
            </a:endParaRPr>
          </a:p>
          <a:p>
            <a:pPr eaLnBrk="1" hangingPunct="1">
              <a:defRPr/>
            </a:pPr>
            <a:r>
              <a:rPr lang="ja-JP" altLang="en-US" sz="1050" dirty="0">
                <a:latin typeface="+mj-ea"/>
                <a:ea typeface="+mj-ea"/>
              </a:rPr>
              <a:t>　・地域の災害特性を理解する。</a:t>
            </a:r>
          </a:p>
          <a:p>
            <a:pPr eaLnBrk="1" hangingPunct="1">
              <a:defRPr/>
            </a:pPr>
            <a:r>
              <a:rPr lang="ja-JP" altLang="en-US" sz="1050" dirty="0">
                <a:latin typeface="+mj-ea"/>
                <a:ea typeface="+mj-ea"/>
              </a:rPr>
              <a:t>　・緊急地震速報の仕組みや取るべき行動を調べ理解する。</a:t>
            </a:r>
          </a:p>
          <a:p>
            <a:pPr eaLnBrk="1" hangingPunct="1">
              <a:defRPr/>
            </a:pPr>
            <a:r>
              <a:rPr lang="ja-JP" altLang="en-US" sz="1200" dirty="0">
                <a:latin typeface="+mj-ea"/>
                <a:ea typeface="+mj-ea"/>
              </a:rPr>
              <a:t>展開２ </a:t>
            </a:r>
            <a:r>
              <a:rPr lang="en-US" altLang="ja-JP" sz="1200" dirty="0">
                <a:latin typeface="+mj-ea"/>
                <a:ea typeface="+mj-ea"/>
              </a:rPr>
              <a:t>【</a:t>
            </a:r>
            <a:r>
              <a:rPr lang="ja-JP" altLang="en-US" sz="1200" dirty="0">
                <a:latin typeface="+mj-ea"/>
                <a:ea typeface="+mj-ea"/>
              </a:rPr>
              <a:t>グループ活動</a:t>
            </a:r>
            <a:r>
              <a:rPr lang="en-US" altLang="ja-JP" sz="1200" dirty="0" smtClean="0">
                <a:latin typeface="+mj-ea"/>
                <a:ea typeface="+mj-ea"/>
              </a:rPr>
              <a:t>】</a:t>
            </a:r>
            <a:r>
              <a:rPr lang="ja-JP" altLang="en-US" sz="1200" dirty="0">
                <a:latin typeface="+mj-ea"/>
                <a:ea typeface="+mj-ea"/>
              </a:rPr>
              <a:t>（</a:t>
            </a:r>
            <a:r>
              <a:rPr lang="en-US" altLang="ja-JP" sz="1200" dirty="0">
                <a:latin typeface="+mj-ea"/>
                <a:ea typeface="+mj-ea"/>
              </a:rPr>
              <a:t>50</a:t>
            </a:r>
            <a:r>
              <a:rPr lang="ja-JP" altLang="en-US" sz="1200" dirty="0">
                <a:latin typeface="+mj-ea"/>
                <a:ea typeface="+mj-ea"/>
              </a:rPr>
              <a:t>分）</a:t>
            </a:r>
            <a:endParaRPr lang="en-US" altLang="ja-JP" sz="1200" dirty="0">
              <a:latin typeface="+mj-ea"/>
              <a:ea typeface="+mj-ea"/>
            </a:endParaRPr>
          </a:p>
          <a:p>
            <a:pPr eaLnBrk="1" hangingPunct="1">
              <a:defRPr/>
            </a:pPr>
            <a:r>
              <a:rPr lang="ja-JP" altLang="en-US" sz="1200" dirty="0">
                <a:latin typeface="+mj-ea"/>
                <a:ea typeface="+mj-ea"/>
              </a:rPr>
              <a:t>　</a:t>
            </a:r>
            <a:r>
              <a:rPr lang="ja-JP" altLang="en-US" sz="1050" dirty="0">
                <a:latin typeface="+mj-ea"/>
                <a:ea typeface="+mj-ea"/>
              </a:rPr>
              <a:t>・ 訪日外国人が緊急地震速報を聞いたときの適切な行動を理解するために必要な情報（</a:t>
            </a:r>
            <a:r>
              <a:rPr lang="ja-JP" altLang="en-US" sz="1050" dirty="0" smtClean="0">
                <a:latin typeface="+mj-ea"/>
                <a:ea typeface="+mj-ea"/>
              </a:rPr>
              <a:t>シナリオ</a:t>
            </a:r>
            <a:r>
              <a:rPr lang="ja-JP" altLang="en-US" sz="1050" dirty="0">
                <a:latin typeface="+mj-ea"/>
                <a:ea typeface="+mj-ea"/>
              </a:rPr>
              <a:t>）を説明できる。</a:t>
            </a:r>
          </a:p>
          <a:p>
            <a:pPr eaLnBrk="1" hangingPunct="1">
              <a:defRPr/>
            </a:pPr>
            <a:r>
              <a:rPr lang="ja-JP" altLang="en-US" sz="1200" dirty="0">
                <a:latin typeface="+mj-ea"/>
                <a:ea typeface="+mj-ea"/>
              </a:rPr>
              <a:t>展開</a:t>
            </a:r>
            <a:r>
              <a:rPr lang="en-US" altLang="ja-JP" sz="1200" dirty="0">
                <a:latin typeface="+mj-ea"/>
                <a:ea typeface="+mj-ea"/>
              </a:rPr>
              <a:t>3 【</a:t>
            </a:r>
            <a:r>
              <a:rPr lang="ja-JP" altLang="en-US" sz="1200" dirty="0">
                <a:latin typeface="+mj-ea"/>
                <a:ea typeface="+mj-ea"/>
              </a:rPr>
              <a:t>相互評価と振り返り</a:t>
            </a:r>
            <a:r>
              <a:rPr lang="en-US" altLang="ja-JP" sz="1200" dirty="0" smtClean="0">
                <a:latin typeface="+mj-ea"/>
                <a:ea typeface="+mj-ea"/>
              </a:rPr>
              <a:t>】</a:t>
            </a:r>
            <a:r>
              <a:rPr lang="ja-JP" altLang="en-US" sz="1200" dirty="0">
                <a:latin typeface="+mj-ea"/>
                <a:ea typeface="+mj-ea"/>
              </a:rPr>
              <a:t>（</a:t>
            </a:r>
            <a:r>
              <a:rPr lang="en-US" altLang="ja-JP" sz="1200" dirty="0">
                <a:latin typeface="+mj-ea"/>
                <a:ea typeface="+mj-ea"/>
              </a:rPr>
              <a:t>50</a:t>
            </a:r>
            <a:r>
              <a:rPr lang="ja-JP" altLang="en-US" sz="1200" dirty="0">
                <a:latin typeface="+mj-ea"/>
                <a:ea typeface="+mj-ea"/>
              </a:rPr>
              <a:t>分）</a:t>
            </a:r>
            <a:endParaRPr lang="en-US" altLang="ja-JP" sz="1200" dirty="0">
              <a:latin typeface="+mj-ea"/>
              <a:ea typeface="+mj-ea"/>
            </a:endParaRPr>
          </a:p>
          <a:p>
            <a:pPr eaLnBrk="1" hangingPunct="1">
              <a:defRPr/>
            </a:pPr>
            <a:r>
              <a:rPr lang="ja-JP" altLang="en-US" sz="1200" dirty="0">
                <a:latin typeface="+mj-ea"/>
                <a:ea typeface="+mj-ea"/>
              </a:rPr>
              <a:t>　</a:t>
            </a:r>
            <a:r>
              <a:rPr lang="ja-JP" altLang="en-US" sz="1050" dirty="0">
                <a:latin typeface="+mj-ea"/>
                <a:ea typeface="+mj-ea"/>
              </a:rPr>
              <a:t>・緊急地震速報の理解度と作成した情報（シナリオ）の効果や有効性を振り返る。</a:t>
            </a:r>
            <a:endParaRPr lang="ja-JP" altLang="en-US" sz="1050" dirty="0">
              <a:latin typeface="+mj-ea"/>
              <a:ea typeface="+mj-ea"/>
            </a:endParaRPr>
          </a:p>
        </p:txBody>
      </p:sp>
      <p:sp>
        <p:nvSpPr>
          <p:cNvPr id="2063" name="テキスト ボックス 43"/>
          <p:cNvSpPr txBox="1">
            <a:spLocks noChangeArrowheads="1"/>
          </p:cNvSpPr>
          <p:nvPr/>
        </p:nvSpPr>
        <p:spPr bwMode="auto">
          <a:xfrm>
            <a:off x="1235892" y="4989298"/>
            <a:ext cx="5577658" cy="946413"/>
          </a:xfrm>
          <a:prstGeom prst="rect">
            <a:avLst/>
          </a:prstGeom>
          <a:noFill/>
          <a:ln w="9525">
            <a:noFill/>
            <a:miter lim="800000"/>
            <a:headEnd/>
            <a:tailEnd/>
          </a:ln>
        </p:spPr>
        <p:txBody>
          <a:bodyPr wrap="square">
            <a:spAutoFit/>
          </a:bodyPr>
          <a:lstStyle/>
          <a:p>
            <a:pPr marL="457200" indent="-457200" eaLnBrk="1" hangingPunct="1">
              <a:defRPr/>
            </a:pPr>
            <a:r>
              <a:rPr lang="ja-JP" altLang="en-US" sz="1200" dirty="0">
                <a:latin typeface="+mj-ea"/>
                <a:ea typeface="+mj-ea"/>
              </a:rPr>
              <a:t>展開</a:t>
            </a:r>
            <a:r>
              <a:rPr lang="en-US" altLang="ja-JP" sz="1200" dirty="0">
                <a:latin typeface="+mj-ea"/>
                <a:ea typeface="+mj-ea"/>
              </a:rPr>
              <a:t>1 【</a:t>
            </a:r>
            <a:r>
              <a:rPr lang="ja-JP" altLang="en-US" sz="1200" dirty="0">
                <a:latin typeface="+mj-ea"/>
                <a:ea typeface="+mj-ea"/>
              </a:rPr>
              <a:t>グループ活動</a:t>
            </a:r>
            <a:r>
              <a:rPr lang="en-US" altLang="ja-JP" sz="1200" dirty="0" smtClean="0">
                <a:latin typeface="+mj-ea"/>
                <a:ea typeface="+mj-ea"/>
              </a:rPr>
              <a:t>】</a:t>
            </a:r>
            <a:r>
              <a:rPr lang="ja-JP" altLang="en-US" sz="1200" dirty="0">
                <a:latin typeface="+mj-ea"/>
                <a:ea typeface="+mj-ea"/>
              </a:rPr>
              <a:t>（</a:t>
            </a:r>
            <a:r>
              <a:rPr lang="en-US" altLang="ja-JP" sz="1200" dirty="0">
                <a:latin typeface="+mj-ea"/>
                <a:ea typeface="+mj-ea"/>
              </a:rPr>
              <a:t>50</a:t>
            </a:r>
            <a:r>
              <a:rPr lang="ja-JP" altLang="en-US" sz="1200" dirty="0">
                <a:latin typeface="+mj-ea"/>
                <a:ea typeface="+mj-ea"/>
              </a:rPr>
              <a:t>分）</a:t>
            </a:r>
            <a:endParaRPr lang="en-US" altLang="ja-JP" sz="1200" dirty="0">
              <a:latin typeface="+mj-ea"/>
              <a:ea typeface="+mj-ea"/>
            </a:endParaRPr>
          </a:p>
          <a:p>
            <a:pPr marL="457200" indent="-457200" eaLnBrk="1" hangingPunct="1">
              <a:defRPr/>
            </a:pPr>
            <a:r>
              <a:rPr lang="ja-JP" altLang="en-US" sz="1050" dirty="0">
                <a:latin typeface="+mj-ea"/>
                <a:ea typeface="+mj-ea"/>
              </a:rPr>
              <a:t>　・ステップ１で作成した情報（シナリオ）の課題を理解して改善する。</a:t>
            </a:r>
          </a:p>
          <a:p>
            <a:pPr marL="457200" indent="-457200" eaLnBrk="1" hangingPunct="1">
              <a:defRPr/>
            </a:pPr>
            <a:r>
              <a:rPr lang="ja-JP" altLang="en-US" sz="1200" dirty="0">
                <a:latin typeface="+mj-ea"/>
                <a:ea typeface="+mj-ea"/>
              </a:rPr>
              <a:t>展開</a:t>
            </a:r>
            <a:r>
              <a:rPr lang="en-US" altLang="ja-JP" sz="1200" dirty="0">
                <a:latin typeface="+mj-ea"/>
                <a:ea typeface="+mj-ea"/>
              </a:rPr>
              <a:t>2 【</a:t>
            </a:r>
            <a:r>
              <a:rPr lang="ja-JP" altLang="en-US" sz="1200" dirty="0">
                <a:latin typeface="+mj-ea"/>
                <a:ea typeface="+mj-ea"/>
              </a:rPr>
              <a:t>議論</a:t>
            </a:r>
            <a:r>
              <a:rPr lang="en-US" altLang="ja-JP" sz="1200" dirty="0" smtClean="0">
                <a:latin typeface="+mj-ea"/>
                <a:ea typeface="+mj-ea"/>
              </a:rPr>
              <a:t>】</a:t>
            </a:r>
            <a:r>
              <a:rPr lang="ja-JP" altLang="en-US" sz="1200" dirty="0">
                <a:latin typeface="+mj-ea"/>
                <a:ea typeface="+mj-ea"/>
              </a:rPr>
              <a:t>（</a:t>
            </a:r>
            <a:r>
              <a:rPr lang="en-US" altLang="ja-JP" sz="1200" dirty="0">
                <a:latin typeface="+mj-ea"/>
                <a:ea typeface="+mj-ea"/>
              </a:rPr>
              <a:t>50</a:t>
            </a:r>
            <a:r>
              <a:rPr lang="ja-JP" altLang="en-US" sz="1200" dirty="0">
                <a:latin typeface="+mj-ea"/>
                <a:ea typeface="+mj-ea"/>
              </a:rPr>
              <a:t>分）</a:t>
            </a:r>
            <a:endParaRPr lang="en-US" altLang="ja-JP" sz="1200" dirty="0">
              <a:latin typeface="+mj-ea"/>
              <a:ea typeface="+mj-ea"/>
            </a:endParaRPr>
          </a:p>
          <a:p>
            <a:pPr marL="457200" indent="-457200" eaLnBrk="1" hangingPunct="1">
              <a:defRPr/>
            </a:pPr>
            <a:r>
              <a:rPr lang="ja-JP" altLang="en-US" sz="1050" dirty="0">
                <a:latin typeface="+mj-ea"/>
                <a:ea typeface="+mj-ea"/>
              </a:rPr>
              <a:t>　・交流した外国人の情報（シナリオ）の理解度（反応）を知る。</a:t>
            </a:r>
          </a:p>
          <a:p>
            <a:pPr marL="457200" indent="-457200" eaLnBrk="1" hangingPunct="1">
              <a:defRPr/>
            </a:pPr>
            <a:r>
              <a:rPr lang="ja-JP" altLang="en-US" sz="1050" dirty="0">
                <a:latin typeface="+mj-ea"/>
                <a:ea typeface="+mj-ea"/>
              </a:rPr>
              <a:t>　・異国の災害特性について理解する。</a:t>
            </a:r>
            <a:endParaRPr lang="ja-JP" altLang="en-US" sz="1050" dirty="0">
              <a:latin typeface="+mj-ea"/>
              <a:ea typeface="+mj-ea"/>
            </a:endParaRPr>
          </a:p>
        </p:txBody>
      </p:sp>
      <p:sp>
        <p:nvSpPr>
          <p:cNvPr id="2066" name="テキスト ボックス 11"/>
          <p:cNvSpPr txBox="1">
            <a:spLocks noChangeArrowheads="1"/>
          </p:cNvSpPr>
          <p:nvPr/>
        </p:nvSpPr>
        <p:spPr bwMode="auto">
          <a:xfrm>
            <a:off x="1236602" y="1860763"/>
            <a:ext cx="886556" cy="241980"/>
          </a:xfrm>
          <a:prstGeom prst="rect">
            <a:avLst/>
          </a:prstGeom>
          <a:solidFill>
            <a:schemeClr val="accent1"/>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学習目標</a:t>
            </a:r>
          </a:p>
        </p:txBody>
      </p:sp>
      <p:sp>
        <p:nvSpPr>
          <p:cNvPr id="28" name="正方形/長方形 27"/>
          <p:cNvSpPr/>
          <p:nvPr/>
        </p:nvSpPr>
        <p:spPr>
          <a:xfrm>
            <a:off x="1228544" y="1519353"/>
            <a:ext cx="5548692" cy="307777"/>
          </a:xfrm>
          <a:prstGeom prst="rect">
            <a:avLst/>
          </a:prstGeom>
          <a:ln>
            <a:noFill/>
          </a:ln>
        </p:spPr>
        <p:txBody>
          <a:bodyPr wrap="square">
            <a:spAutoFit/>
          </a:bodyPr>
          <a:lstStyle/>
          <a:p>
            <a:pPr marL="177800" indent="-177800" eaLnBrk="1" hangingPunct="1">
              <a:defRPr/>
            </a:pPr>
            <a:r>
              <a:rPr lang="ja-JP" altLang="en-US" sz="1400" dirty="0">
                <a:latin typeface="+mj-ea"/>
                <a:ea typeface="+mj-ea"/>
              </a:rPr>
              <a:t>緊急地震速報を聞いた時の正しい行動を外国人に理解してもらう</a:t>
            </a:r>
            <a:endParaRPr lang="ja-JP" altLang="en-US" sz="1400" dirty="0">
              <a:latin typeface="+mj-ea"/>
              <a:ea typeface="+mj-ea"/>
            </a:endParaRPr>
          </a:p>
        </p:txBody>
      </p:sp>
      <p:sp>
        <p:nvSpPr>
          <p:cNvPr id="30" name="テキスト ボックス 11"/>
          <p:cNvSpPr txBox="1">
            <a:spLocks noChangeArrowheads="1"/>
          </p:cNvSpPr>
          <p:nvPr/>
        </p:nvSpPr>
        <p:spPr bwMode="auto">
          <a:xfrm>
            <a:off x="1225619" y="1277231"/>
            <a:ext cx="897538" cy="241980"/>
          </a:xfrm>
          <a:prstGeom prst="rect">
            <a:avLst/>
          </a:prstGeom>
          <a:solidFill>
            <a:schemeClr val="accent1"/>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タイトル</a:t>
            </a:r>
          </a:p>
        </p:txBody>
      </p:sp>
      <p:sp>
        <p:nvSpPr>
          <p:cNvPr id="31" name="正方形/長方形 30"/>
          <p:cNvSpPr/>
          <p:nvPr/>
        </p:nvSpPr>
        <p:spPr>
          <a:xfrm>
            <a:off x="1232656" y="4406522"/>
            <a:ext cx="5551097" cy="307777"/>
          </a:xfrm>
          <a:prstGeom prst="rect">
            <a:avLst/>
          </a:prstGeom>
          <a:ln>
            <a:noFill/>
          </a:ln>
        </p:spPr>
        <p:txBody>
          <a:bodyPr wrap="square">
            <a:spAutoFit/>
          </a:bodyPr>
          <a:lstStyle/>
          <a:p>
            <a:pPr marL="177800" indent="-177800" eaLnBrk="1" hangingPunct="1">
              <a:defRPr/>
            </a:pPr>
            <a:r>
              <a:rPr lang="ja-JP" altLang="en-US" sz="1400" dirty="0">
                <a:latin typeface="+mj-ea"/>
                <a:ea typeface="+mj-ea"/>
              </a:rPr>
              <a:t>外国人との交流で想定・シナリオを検証する</a:t>
            </a:r>
            <a:endParaRPr lang="ja-JP" altLang="en-US" sz="1400" dirty="0">
              <a:latin typeface="+mj-ea"/>
              <a:ea typeface="+mj-ea"/>
            </a:endParaRPr>
          </a:p>
        </p:txBody>
      </p:sp>
      <p:sp>
        <p:nvSpPr>
          <p:cNvPr id="32" name="テキスト ボックス 41"/>
          <p:cNvSpPr txBox="1">
            <a:spLocks noChangeArrowheads="1"/>
          </p:cNvSpPr>
          <p:nvPr/>
        </p:nvSpPr>
        <p:spPr bwMode="auto">
          <a:xfrm>
            <a:off x="1230083" y="7309657"/>
            <a:ext cx="5547153" cy="1154162"/>
          </a:xfrm>
          <a:prstGeom prst="rect">
            <a:avLst/>
          </a:prstGeom>
          <a:noFill/>
          <a:ln w="9525">
            <a:noFill/>
            <a:miter lim="800000"/>
            <a:headEnd/>
            <a:tailEnd/>
          </a:ln>
        </p:spPr>
        <p:txBody>
          <a:bodyPr wrap="square">
            <a:spAutoFit/>
          </a:bodyPr>
          <a:lstStyle/>
          <a:p>
            <a:pPr eaLnBrk="1" hangingPunct="1">
              <a:defRPr/>
            </a:pPr>
            <a:r>
              <a:rPr lang="ja-JP" altLang="en-US" sz="1200" dirty="0">
                <a:latin typeface="+mj-ea"/>
                <a:ea typeface="+mj-ea"/>
              </a:rPr>
              <a:t>展開</a:t>
            </a:r>
            <a:r>
              <a:rPr lang="en-US" altLang="ja-JP" sz="1200" dirty="0">
                <a:latin typeface="+mj-ea"/>
                <a:ea typeface="+mj-ea"/>
              </a:rPr>
              <a:t>1 【</a:t>
            </a:r>
            <a:r>
              <a:rPr lang="ja-JP" altLang="en-US" sz="1200" dirty="0">
                <a:latin typeface="+mj-ea"/>
                <a:ea typeface="+mj-ea"/>
              </a:rPr>
              <a:t>学習の整理</a:t>
            </a:r>
            <a:r>
              <a:rPr lang="en-US" altLang="ja-JP" sz="1200" dirty="0" smtClean="0">
                <a:latin typeface="+mj-ea"/>
                <a:ea typeface="+mj-ea"/>
              </a:rPr>
              <a:t>】</a:t>
            </a:r>
            <a:r>
              <a:rPr lang="ja-JP" altLang="en-US" sz="1200" dirty="0">
                <a:latin typeface="+mj-ea"/>
                <a:ea typeface="+mj-ea"/>
              </a:rPr>
              <a:t>（</a:t>
            </a:r>
            <a:r>
              <a:rPr lang="en-US" altLang="ja-JP" sz="1200" dirty="0">
                <a:latin typeface="+mj-ea"/>
                <a:ea typeface="+mj-ea"/>
              </a:rPr>
              <a:t>50</a:t>
            </a:r>
            <a:r>
              <a:rPr lang="ja-JP" altLang="en-US" sz="1200" dirty="0">
                <a:latin typeface="+mj-ea"/>
                <a:ea typeface="+mj-ea"/>
              </a:rPr>
              <a:t>分</a:t>
            </a:r>
            <a:r>
              <a:rPr lang="ja-JP" altLang="en-US" sz="1200" dirty="0" smtClean="0">
                <a:latin typeface="+mj-ea"/>
                <a:ea typeface="+mj-ea"/>
              </a:rPr>
              <a:t>）</a:t>
            </a:r>
          </a:p>
          <a:p>
            <a:pPr eaLnBrk="1" hangingPunct="1">
              <a:defRPr/>
            </a:pPr>
            <a:r>
              <a:rPr lang="ja-JP" altLang="en-US" sz="1050" dirty="0">
                <a:latin typeface="+mj-ea"/>
                <a:ea typeface="+mj-ea"/>
              </a:rPr>
              <a:t>　・ステップ</a:t>
            </a:r>
            <a:r>
              <a:rPr lang="en-US" altLang="ja-JP" sz="1050" dirty="0">
                <a:latin typeface="+mj-ea"/>
                <a:ea typeface="+mj-ea"/>
              </a:rPr>
              <a:t>2</a:t>
            </a:r>
            <a:r>
              <a:rPr lang="ja-JP" altLang="en-US" sz="1050" dirty="0">
                <a:latin typeface="+mj-ea"/>
                <a:ea typeface="+mj-ea"/>
              </a:rPr>
              <a:t>（または</a:t>
            </a:r>
            <a:r>
              <a:rPr lang="en-US" altLang="ja-JP" sz="1050" dirty="0">
                <a:latin typeface="+mj-ea"/>
                <a:ea typeface="+mj-ea"/>
              </a:rPr>
              <a:t>1</a:t>
            </a:r>
            <a:r>
              <a:rPr lang="ja-JP" altLang="en-US" sz="1050" dirty="0">
                <a:latin typeface="+mj-ea"/>
                <a:ea typeface="+mj-ea"/>
              </a:rPr>
              <a:t>）で改善した情報（シナリオ）の課題や問題点を整理する。</a:t>
            </a:r>
          </a:p>
          <a:p>
            <a:pPr eaLnBrk="1" hangingPunct="1">
              <a:defRPr/>
            </a:pPr>
            <a:r>
              <a:rPr lang="ja-JP" altLang="en-US" sz="1200" dirty="0">
                <a:latin typeface="+mj-ea"/>
                <a:ea typeface="+mj-ea"/>
              </a:rPr>
              <a:t>展開</a:t>
            </a:r>
            <a:r>
              <a:rPr lang="en-US" altLang="ja-JP" sz="1200" dirty="0">
                <a:latin typeface="+mj-ea"/>
                <a:ea typeface="+mj-ea"/>
              </a:rPr>
              <a:t>2 【</a:t>
            </a:r>
            <a:r>
              <a:rPr lang="ja-JP" altLang="en-US" sz="1200" dirty="0">
                <a:latin typeface="+mj-ea"/>
                <a:ea typeface="+mj-ea"/>
              </a:rPr>
              <a:t>個人目標と相互評価</a:t>
            </a:r>
            <a:r>
              <a:rPr lang="en-US" altLang="ja-JP" sz="1200" dirty="0" smtClean="0">
                <a:latin typeface="+mj-ea"/>
                <a:ea typeface="+mj-ea"/>
              </a:rPr>
              <a:t>】</a:t>
            </a:r>
            <a:r>
              <a:rPr lang="ja-JP" altLang="en-US" sz="1200" dirty="0">
                <a:latin typeface="+mj-ea"/>
                <a:ea typeface="+mj-ea"/>
              </a:rPr>
              <a:t>（</a:t>
            </a:r>
            <a:r>
              <a:rPr lang="en-US" altLang="ja-JP" sz="1200" dirty="0">
                <a:latin typeface="+mj-ea"/>
                <a:ea typeface="+mj-ea"/>
              </a:rPr>
              <a:t>50</a:t>
            </a:r>
            <a:r>
              <a:rPr lang="ja-JP" altLang="en-US" sz="1200" dirty="0">
                <a:latin typeface="+mj-ea"/>
                <a:ea typeface="+mj-ea"/>
              </a:rPr>
              <a:t>分）</a:t>
            </a:r>
            <a:endParaRPr lang="en-US" altLang="ja-JP" sz="1200" dirty="0">
              <a:latin typeface="+mj-ea"/>
              <a:ea typeface="+mj-ea"/>
            </a:endParaRPr>
          </a:p>
          <a:p>
            <a:pPr eaLnBrk="1" hangingPunct="1">
              <a:defRPr/>
            </a:pPr>
            <a:r>
              <a:rPr lang="ja-JP" altLang="en-US" sz="1050" dirty="0">
                <a:latin typeface="+mj-ea"/>
                <a:ea typeface="+mj-ea"/>
              </a:rPr>
              <a:t>　・異なる情報（シナリオ）を理解する。</a:t>
            </a:r>
          </a:p>
          <a:p>
            <a:pPr eaLnBrk="1" hangingPunct="1">
              <a:defRPr/>
            </a:pPr>
            <a:r>
              <a:rPr lang="ja-JP" altLang="en-US" sz="1200" dirty="0">
                <a:latin typeface="+mj-ea"/>
                <a:ea typeface="+mj-ea"/>
              </a:rPr>
              <a:t>展開</a:t>
            </a:r>
            <a:r>
              <a:rPr lang="en-US" altLang="ja-JP" sz="1200" dirty="0">
                <a:latin typeface="+mj-ea"/>
                <a:ea typeface="+mj-ea"/>
              </a:rPr>
              <a:t>3 【</a:t>
            </a:r>
            <a:r>
              <a:rPr lang="ja-JP" altLang="en-US" sz="1200" dirty="0">
                <a:latin typeface="+mj-ea"/>
                <a:ea typeface="+mj-ea"/>
              </a:rPr>
              <a:t>振り返り</a:t>
            </a:r>
            <a:r>
              <a:rPr lang="en-US" altLang="ja-JP" sz="1200" dirty="0" smtClean="0">
                <a:latin typeface="+mj-ea"/>
                <a:ea typeface="+mj-ea"/>
              </a:rPr>
              <a:t>】</a:t>
            </a:r>
            <a:r>
              <a:rPr lang="ja-JP" altLang="en-US" sz="1200" dirty="0">
                <a:latin typeface="+mj-ea"/>
                <a:ea typeface="+mj-ea"/>
              </a:rPr>
              <a:t>（</a:t>
            </a:r>
            <a:r>
              <a:rPr lang="en-US" altLang="ja-JP" sz="1200" dirty="0">
                <a:latin typeface="+mj-ea"/>
                <a:ea typeface="+mj-ea"/>
              </a:rPr>
              <a:t>50</a:t>
            </a:r>
            <a:r>
              <a:rPr lang="ja-JP" altLang="en-US" sz="1200" dirty="0">
                <a:latin typeface="+mj-ea"/>
                <a:ea typeface="+mj-ea"/>
              </a:rPr>
              <a:t>分）</a:t>
            </a:r>
            <a:endParaRPr lang="en-US" altLang="ja-JP" sz="1200" dirty="0">
              <a:latin typeface="+mj-ea"/>
              <a:ea typeface="+mj-ea"/>
            </a:endParaRPr>
          </a:p>
          <a:p>
            <a:pPr eaLnBrk="1" hangingPunct="1">
              <a:defRPr/>
            </a:pPr>
            <a:r>
              <a:rPr lang="ja-JP" altLang="en-US" sz="1050" dirty="0">
                <a:latin typeface="+mj-ea"/>
                <a:ea typeface="+mj-ea"/>
              </a:rPr>
              <a:t>　・外国語学習と防災意識を振り返る。</a:t>
            </a:r>
            <a:endParaRPr lang="ja-JP" altLang="en-US" sz="1050" dirty="0">
              <a:latin typeface="+mj-ea"/>
              <a:ea typeface="+mj-ea"/>
            </a:endParaRPr>
          </a:p>
        </p:txBody>
      </p:sp>
      <p:sp>
        <p:nvSpPr>
          <p:cNvPr id="34" name="テキスト ボックス 40"/>
          <p:cNvSpPr txBox="1">
            <a:spLocks noChangeArrowheads="1"/>
          </p:cNvSpPr>
          <p:nvPr/>
        </p:nvSpPr>
        <p:spPr bwMode="auto">
          <a:xfrm>
            <a:off x="1230083" y="6718292"/>
            <a:ext cx="5489953" cy="307777"/>
          </a:xfrm>
          <a:prstGeom prst="rect">
            <a:avLst/>
          </a:prstGeom>
          <a:noFill/>
          <a:ln w="9525">
            <a:noFill/>
            <a:miter lim="800000"/>
            <a:headEnd/>
            <a:tailEnd/>
          </a:ln>
        </p:spPr>
        <p:txBody>
          <a:bodyPr wrap="square">
            <a:spAutoFit/>
          </a:bodyPr>
          <a:lstStyle/>
          <a:p>
            <a:pPr eaLnBrk="1" hangingPunct="1">
              <a:defRPr/>
            </a:pPr>
            <a:r>
              <a:rPr lang="ja-JP" altLang="en-US" sz="1400" dirty="0">
                <a:latin typeface="+mj-ea"/>
                <a:ea typeface="+mj-ea"/>
              </a:rPr>
              <a:t>学習の課題・問題点を整理して振り返る</a:t>
            </a:r>
            <a:endParaRPr lang="ja-JP" altLang="en-US" sz="1400" dirty="0">
              <a:latin typeface="+mj-ea"/>
              <a:ea typeface="+mj-ea"/>
            </a:endParaRPr>
          </a:p>
        </p:txBody>
      </p:sp>
      <p:sp>
        <p:nvSpPr>
          <p:cNvPr id="3106" name="正方形/長方形 23"/>
          <p:cNvSpPr>
            <a:spLocks noChangeArrowheads="1"/>
          </p:cNvSpPr>
          <p:nvPr/>
        </p:nvSpPr>
        <p:spPr bwMode="auto">
          <a:xfrm>
            <a:off x="4941888" y="8893175"/>
            <a:ext cx="1916112"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900">
                <a:latin typeface="Arial" panose="020B0604020202020204" pitchFamily="34" charset="0"/>
              </a:rPr>
              <a:t>防災教育リテラシー</a:t>
            </a:r>
            <a:r>
              <a:rPr lang="en-US" altLang="ja-JP" sz="900">
                <a:latin typeface="Arial" panose="020B0604020202020204" pitchFamily="34" charset="0"/>
              </a:rPr>
              <a:t>HUB</a:t>
            </a:r>
            <a:r>
              <a:rPr lang="ja-JP" altLang="en-US" sz="900">
                <a:latin typeface="Arial" panose="020B0604020202020204" pitchFamily="34" charset="0"/>
              </a:rPr>
              <a:t>　</a:t>
            </a:r>
            <a:r>
              <a:rPr lang="en-US" altLang="ja-JP" sz="900">
                <a:latin typeface="Arial" panose="020B0604020202020204" pitchFamily="34" charset="0"/>
              </a:rPr>
              <a:t>Ver.1</a:t>
            </a:r>
            <a:endParaRPr lang="ja-JP" altLang="en-US" sz="900">
              <a:latin typeface="Arial" panose="020B0604020202020204" pitchFamily="34" charset="0"/>
            </a:endParaRPr>
          </a:p>
        </p:txBody>
      </p:sp>
      <p:sp>
        <p:nvSpPr>
          <p:cNvPr id="76" name="テキスト ボックス 11"/>
          <p:cNvSpPr txBox="1">
            <a:spLocks noChangeArrowheads="1"/>
          </p:cNvSpPr>
          <p:nvPr/>
        </p:nvSpPr>
        <p:spPr bwMode="auto">
          <a:xfrm>
            <a:off x="1231194" y="4751549"/>
            <a:ext cx="891964" cy="241980"/>
          </a:xfrm>
          <a:prstGeom prst="rect">
            <a:avLst/>
          </a:prstGeom>
          <a:solidFill>
            <a:srgbClr val="EE86A7"/>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学習目標</a:t>
            </a:r>
          </a:p>
        </p:txBody>
      </p:sp>
      <p:sp>
        <p:nvSpPr>
          <p:cNvPr id="77" name="テキスト ボックス 11"/>
          <p:cNvSpPr txBox="1">
            <a:spLocks noChangeArrowheads="1"/>
          </p:cNvSpPr>
          <p:nvPr/>
        </p:nvSpPr>
        <p:spPr bwMode="auto">
          <a:xfrm>
            <a:off x="1232656" y="4164542"/>
            <a:ext cx="890502" cy="241980"/>
          </a:xfrm>
          <a:prstGeom prst="rect">
            <a:avLst/>
          </a:prstGeom>
          <a:solidFill>
            <a:srgbClr val="EE86A7"/>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タイトル</a:t>
            </a:r>
          </a:p>
        </p:txBody>
      </p:sp>
      <p:sp>
        <p:nvSpPr>
          <p:cNvPr id="86" name="テキスト ボックス 11"/>
          <p:cNvSpPr txBox="1">
            <a:spLocks noChangeArrowheads="1"/>
          </p:cNvSpPr>
          <p:nvPr/>
        </p:nvSpPr>
        <p:spPr bwMode="auto">
          <a:xfrm>
            <a:off x="1230425" y="7068711"/>
            <a:ext cx="897291" cy="241980"/>
          </a:xfrm>
          <a:prstGeom prst="rect">
            <a:avLst/>
          </a:prstGeom>
          <a:solidFill>
            <a:srgbClr val="28B47A"/>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学習目標</a:t>
            </a:r>
          </a:p>
        </p:txBody>
      </p:sp>
      <p:sp>
        <p:nvSpPr>
          <p:cNvPr id="87" name="テキスト ボックス 11"/>
          <p:cNvSpPr txBox="1">
            <a:spLocks noChangeArrowheads="1"/>
          </p:cNvSpPr>
          <p:nvPr/>
        </p:nvSpPr>
        <p:spPr bwMode="auto">
          <a:xfrm>
            <a:off x="1236602" y="6479581"/>
            <a:ext cx="896688" cy="241980"/>
          </a:xfrm>
          <a:prstGeom prst="rect">
            <a:avLst/>
          </a:prstGeom>
          <a:solidFill>
            <a:srgbClr val="28B47A"/>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タイトル</a:t>
            </a:r>
          </a:p>
        </p:txBody>
      </p:sp>
      <p:sp>
        <p:nvSpPr>
          <p:cNvPr id="62" name="正方形/長方形 61"/>
          <p:cNvSpPr/>
          <p:nvPr/>
        </p:nvSpPr>
        <p:spPr>
          <a:xfrm>
            <a:off x="1230083" y="428004"/>
            <a:ext cx="5547153" cy="783571"/>
          </a:xfrm>
          <a:prstGeom prst="rect">
            <a:avLst/>
          </a:prstGeom>
          <a:solidFill>
            <a:srgbClr val="FFC000"/>
          </a:solid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緊急地震速報に関する基礎的な知識、地震から身を守るための正しい対応の仕方を習得し、災害時に情報を得られにくい訪日外国人が緊急地震速報を聞いたときに、適切に行動して身を</a:t>
            </a:r>
            <a:r>
              <a:rPr lang="ja-JP" altLang="en-US" sz="1200" dirty="0" smtClean="0">
                <a:solidFill>
                  <a:schemeClr val="tx1"/>
                </a:solidFill>
              </a:rPr>
              <a:t>守れる</a:t>
            </a:r>
            <a:r>
              <a:rPr lang="ja-JP" altLang="en-US" sz="1200" dirty="0">
                <a:solidFill>
                  <a:schemeClr val="tx1"/>
                </a:solidFill>
              </a:rPr>
              <a:t>ようにするために、外国語（英語）を用いて伝える方法を身に付ける</a:t>
            </a:r>
            <a:r>
              <a:rPr lang="ja-JP" altLang="en-US" sz="1200" dirty="0" smtClean="0">
                <a:solidFill>
                  <a:schemeClr val="tx1"/>
                </a:solidFill>
              </a:rPr>
              <a:t>。</a:t>
            </a:r>
            <a:endParaRPr lang="ja-JP" altLang="en-US" sz="1200" dirty="0">
              <a:solidFill>
                <a:schemeClr val="tx1"/>
              </a:solidFill>
            </a:endParaRPr>
          </a:p>
        </p:txBody>
      </p:sp>
      <p:sp>
        <p:nvSpPr>
          <p:cNvPr id="54" name="ホームベース 53"/>
          <p:cNvSpPr/>
          <p:nvPr/>
        </p:nvSpPr>
        <p:spPr>
          <a:xfrm>
            <a:off x="52441" y="457881"/>
            <a:ext cx="1106269" cy="329883"/>
          </a:xfrm>
          <a:prstGeom prst="homePlate">
            <a:avLst/>
          </a:prstGeom>
          <a:solidFill>
            <a:srgbClr val="E8322F"/>
          </a:solid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rPr>
              <a:t>ねら</a:t>
            </a:r>
            <a:r>
              <a:rPr lang="ja-JP" altLang="en-US" sz="1600" b="1" dirty="0">
                <a:solidFill>
                  <a:schemeClr val="bg1"/>
                </a:solidFill>
              </a:rPr>
              <a:t>い</a:t>
            </a:r>
            <a:endParaRPr kumimoji="1" lang="ja-JP" altLang="en-US" sz="1600" b="1" dirty="0">
              <a:solidFill>
                <a:schemeClr val="bg1"/>
              </a:solidFill>
            </a:endParaRPr>
          </a:p>
        </p:txBody>
      </p:sp>
      <p:cxnSp>
        <p:nvCxnSpPr>
          <p:cNvPr id="55" name="直線矢印コネクタ 54"/>
          <p:cNvCxnSpPr/>
          <p:nvPr/>
        </p:nvCxnSpPr>
        <p:spPr>
          <a:xfrm flipH="1">
            <a:off x="581244" y="2586497"/>
            <a:ext cx="7772" cy="1515411"/>
          </a:xfrm>
          <a:prstGeom prst="straightConnector1">
            <a:avLst/>
          </a:prstGeom>
          <a:ln w="88900" cap="rnd">
            <a:solidFill>
              <a:srgbClr val="C00000"/>
            </a:solidFill>
            <a:prstDash val="sysDot"/>
            <a:bevel/>
            <a:headEnd w="med" len="sm"/>
            <a:tailEnd type="triangle" w="med" len="med"/>
          </a:ln>
        </p:spPr>
        <p:style>
          <a:lnRef idx="1">
            <a:schemeClr val="accent1"/>
          </a:lnRef>
          <a:fillRef idx="0">
            <a:schemeClr val="accent1"/>
          </a:fillRef>
          <a:effectRef idx="0">
            <a:schemeClr val="accent1"/>
          </a:effectRef>
          <a:fontRef idx="minor">
            <a:schemeClr val="tx1"/>
          </a:fontRef>
        </p:style>
      </p:cxnSp>
      <p:grpSp>
        <p:nvGrpSpPr>
          <p:cNvPr id="56" name="グループ化 55"/>
          <p:cNvGrpSpPr/>
          <p:nvPr/>
        </p:nvGrpSpPr>
        <p:grpSpPr>
          <a:xfrm>
            <a:off x="39266" y="1278197"/>
            <a:ext cx="1140725" cy="1200459"/>
            <a:chOff x="39267" y="1319484"/>
            <a:chExt cx="972679" cy="1023613"/>
          </a:xfrm>
        </p:grpSpPr>
        <p:sp>
          <p:nvSpPr>
            <p:cNvPr id="59" name="弦 58"/>
            <p:cNvSpPr/>
            <p:nvPr/>
          </p:nvSpPr>
          <p:spPr>
            <a:xfrm>
              <a:off x="40807" y="1319484"/>
              <a:ext cx="967496" cy="994365"/>
            </a:xfrm>
            <a:prstGeom prst="chord">
              <a:avLst>
                <a:gd name="adj1" fmla="val 1168272"/>
                <a:gd name="adj2" fmla="val 9631728"/>
              </a:avLst>
            </a:prstGeom>
            <a:solidFill>
              <a:schemeClr val="accent1"/>
            </a:solidFill>
            <a:ln w="3175">
              <a:solidFill>
                <a:schemeClr val="accent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1" name="弦 60"/>
            <p:cNvSpPr/>
            <p:nvPr/>
          </p:nvSpPr>
          <p:spPr>
            <a:xfrm rot="10800000">
              <a:off x="39267" y="1348732"/>
              <a:ext cx="967496" cy="994365"/>
            </a:xfrm>
            <a:prstGeom prst="chord">
              <a:avLst>
                <a:gd name="adj1" fmla="val 1168272"/>
                <a:gd name="adj2" fmla="val 9631728"/>
              </a:avLst>
            </a:prstGeom>
            <a:solidFill>
              <a:schemeClr val="accent1"/>
            </a:solidFill>
            <a:ln w="3175">
              <a:solidFill>
                <a:schemeClr val="accent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4" name="楕円 63"/>
            <p:cNvSpPr/>
            <p:nvPr/>
          </p:nvSpPr>
          <p:spPr>
            <a:xfrm>
              <a:off x="44450" y="1349482"/>
              <a:ext cx="959389" cy="964279"/>
            </a:xfrm>
            <a:prstGeom prst="ellipse">
              <a:avLst/>
            </a:prstGeom>
            <a:noFill/>
            <a:ln w="9525">
              <a:solidFill>
                <a:schemeClr val="tx2"/>
              </a:soli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ja-JP" altLang="en-US" dirty="0"/>
            </a:p>
          </p:txBody>
        </p:sp>
        <p:sp>
          <p:nvSpPr>
            <p:cNvPr id="65" name="正方形/長方形 64"/>
            <p:cNvSpPr/>
            <p:nvPr/>
          </p:nvSpPr>
          <p:spPr>
            <a:xfrm>
              <a:off x="52557" y="1698660"/>
              <a:ext cx="959389" cy="288680"/>
            </a:xfrm>
            <a:prstGeom prst="rect">
              <a:avLst/>
            </a:prstGeom>
          </p:spPr>
          <p:txBody>
            <a:bodyPr wrap="square">
              <a:spAutoFit/>
            </a:bodyPr>
            <a:lstStyle/>
            <a:p>
              <a:pPr algn="ctr"/>
              <a:r>
                <a:rPr lang="ja-JP" altLang="en-US" sz="1600" b="1" dirty="0" smtClean="0">
                  <a:solidFill>
                    <a:schemeClr val="tx2"/>
                  </a:solidFill>
                </a:rPr>
                <a:t>ステップ１ </a:t>
              </a:r>
              <a:endParaRPr lang="ja-JP" altLang="en-US" sz="1600" b="1" dirty="0">
                <a:solidFill>
                  <a:schemeClr val="tx2"/>
                </a:solidFill>
              </a:endParaRPr>
            </a:p>
          </p:txBody>
        </p:sp>
        <p:sp>
          <p:nvSpPr>
            <p:cNvPr id="68" name="正方形/長方形 67"/>
            <p:cNvSpPr/>
            <p:nvPr/>
          </p:nvSpPr>
          <p:spPr>
            <a:xfrm>
              <a:off x="52012" y="1993587"/>
              <a:ext cx="958113" cy="216510"/>
            </a:xfrm>
            <a:prstGeom prst="rect">
              <a:avLst/>
            </a:prstGeom>
          </p:spPr>
          <p:txBody>
            <a:bodyPr wrap="square">
              <a:spAutoFit/>
            </a:bodyPr>
            <a:lstStyle/>
            <a:p>
              <a:pPr algn="ctr"/>
              <a:r>
                <a:rPr lang="ja-JP" altLang="en-US" sz="1050" dirty="0">
                  <a:solidFill>
                    <a:schemeClr val="bg1"/>
                  </a:solidFill>
                </a:rPr>
                <a:t>事前</a:t>
              </a:r>
              <a:r>
                <a:rPr lang="ja-JP" altLang="en-US" sz="1050" dirty="0" smtClean="0">
                  <a:solidFill>
                    <a:schemeClr val="bg1"/>
                  </a:solidFill>
                </a:rPr>
                <a:t>学習</a:t>
              </a:r>
              <a:endParaRPr lang="ja-JP" altLang="en-US" sz="1050" dirty="0">
                <a:solidFill>
                  <a:schemeClr val="bg1"/>
                </a:solidFill>
              </a:endParaRPr>
            </a:p>
          </p:txBody>
        </p:sp>
      </p:grpSp>
      <p:grpSp>
        <p:nvGrpSpPr>
          <p:cNvPr id="69" name="グループ化 68"/>
          <p:cNvGrpSpPr/>
          <p:nvPr/>
        </p:nvGrpSpPr>
        <p:grpSpPr>
          <a:xfrm>
            <a:off x="35741" y="4170978"/>
            <a:ext cx="1131441" cy="1191441"/>
            <a:chOff x="36238" y="3874615"/>
            <a:chExt cx="972064" cy="1023612"/>
          </a:xfrm>
        </p:grpSpPr>
        <p:sp>
          <p:nvSpPr>
            <p:cNvPr id="70" name="弦 69"/>
            <p:cNvSpPr/>
            <p:nvPr/>
          </p:nvSpPr>
          <p:spPr>
            <a:xfrm rot="10800000">
              <a:off x="39266" y="3903862"/>
              <a:ext cx="968274" cy="994365"/>
            </a:xfrm>
            <a:prstGeom prst="chord">
              <a:avLst>
                <a:gd name="adj1" fmla="val 1168272"/>
                <a:gd name="adj2" fmla="val 9631728"/>
              </a:avLst>
            </a:prstGeom>
            <a:solidFill>
              <a:srgbClr val="EE86A7"/>
            </a:solidFill>
            <a:ln w="3175">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5" name="楕円 84"/>
            <p:cNvSpPr/>
            <p:nvPr/>
          </p:nvSpPr>
          <p:spPr>
            <a:xfrm>
              <a:off x="44449" y="3904613"/>
              <a:ext cx="959389" cy="964279"/>
            </a:xfrm>
            <a:prstGeom prst="ellipse">
              <a:avLst/>
            </a:prstGeom>
            <a:noFill/>
            <a:ln w="9525">
              <a:solidFill>
                <a:srgbClr val="EE86A7"/>
              </a:soli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ja-JP" altLang="en-US" dirty="0"/>
            </a:p>
          </p:txBody>
        </p:sp>
        <p:sp>
          <p:nvSpPr>
            <p:cNvPr id="89" name="弦 88"/>
            <p:cNvSpPr/>
            <p:nvPr/>
          </p:nvSpPr>
          <p:spPr>
            <a:xfrm>
              <a:off x="40806" y="3874615"/>
              <a:ext cx="967496" cy="994365"/>
            </a:xfrm>
            <a:prstGeom prst="chord">
              <a:avLst>
                <a:gd name="adj1" fmla="val 1168272"/>
                <a:gd name="adj2" fmla="val 9631728"/>
              </a:avLst>
            </a:prstGeom>
            <a:solidFill>
              <a:srgbClr val="EE86A7"/>
            </a:solidFill>
            <a:ln w="3175">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0" name="正方形/長方形 89"/>
            <p:cNvSpPr/>
            <p:nvPr/>
          </p:nvSpPr>
          <p:spPr>
            <a:xfrm>
              <a:off x="36238" y="4255997"/>
              <a:ext cx="959389" cy="290865"/>
            </a:xfrm>
            <a:prstGeom prst="rect">
              <a:avLst/>
            </a:prstGeom>
            <a:ln>
              <a:noFill/>
            </a:ln>
          </p:spPr>
          <p:txBody>
            <a:bodyPr wrap="square">
              <a:spAutoFit/>
            </a:bodyPr>
            <a:lstStyle/>
            <a:p>
              <a:pPr algn="ctr"/>
              <a:r>
                <a:rPr lang="ja-JP" altLang="en-US" sz="1600" b="1" dirty="0" smtClean="0">
                  <a:solidFill>
                    <a:srgbClr val="EE86A7"/>
                  </a:solidFill>
                </a:rPr>
                <a:t>ステップ２ </a:t>
              </a:r>
              <a:endParaRPr lang="ja-JP" altLang="en-US" sz="1600" b="1" dirty="0">
                <a:solidFill>
                  <a:srgbClr val="EE86A7"/>
                </a:solidFill>
              </a:endParaRPr>
            </a:p>
          </p:txBody>
        </p:sp>
        <p:sp>
          <p:nvSpPr>
            <p:cNvPr id="91" name="正方形/長方形 90"/>
            <p:cNvSpPr/>
            <p:nvPr/>
          </p:nvSpPr>
          <p:spPr>
            <a:xfrm>
              <a:off x="50586" y="4540281"/>
              <a:ext cx="957336" cy="218149"/>
            </a:xfrm>
            <a:prstGeom prst="rect">
              <a:avLst/>
            </a:prstGeom>
          </p:spPr>
          <p:txBody>
            <a:bodyPr wrap="square">
              <a:spAutoFit/>
            </a:bodyPr>
            <a:lstStyle/>
            <a:p>
              <a:pPr algn="ctr"/>
              <a:r>
                <a:rPr lang="ja-JP" altLang="en-US" sz="1050" dirty="0" smtClean="0">
                  <a:solidFill>
                    <a:schemeClr val="bg1"/>
                  </a:solidFill>
                </a:rPr>
                <a:t>実践</a:t>
              </a:r>
              <a:endParaRPr lang="ja-JP" altLang="en-US" sz="1050" dirty="0">
                <a:solidFill>
                  <a:schemeClr val="bg1"/>
                </a:solidFill>
              </a:endParaRPr>
            </a:p>
          </p:txBody>
        </p:sp>
      </p:grpSp>
      <p:grpSp>
        <p:nvGrpSpPr>
          <p:cNvPr id="92" name="グループ化 91"/>
          <p:cNvGrpSpPr/>
          <p:nvPr/>
        </p:nvGrpSpPr>
        <p:grpSpPr>
          <a:xfrm>
            <a:off x="42970" y="6491238"/>
            <a:ext cx="1115740" cy="1158907"/>
            <a:chOff x="42970" y="6445889"/>
            <a:chExt cx="971089" cy="1008660"/>
          </a:xfrm>
        </p:grpSpPr>
        <p:sp>
          <p:nvSpPr>
            <p:cNvPr id="93" name="弦 92"/>
            <p:cNvSpPr/>
            <p:nvPr/>
          </p:nvSpPr>
          <p:spPr>
            <a:xfrm>
              <a:off x="46563" y="6445889"/>
              <a:ext cx="967496" cy="994365"/>
            </a:xfrm>
            <a:prstGeom prst="chord">
              <a:avLst>
                <a:gd name="adj1" fmla="val 1168272"/>
                <a:gd name="adj2" fmla="val 9631728"/>
              </a:avLst>
            </a:prstGeom>
            <a:solidFill>
              <a:srgbClr val="28B47A"/>
            </a:solidFill>
            <a:ln w="3175">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4" name="弦 93"/>
            <p:cNvSpPr/>
            <p:nvPr/>
          </p:nvSpPr>
          <p:spPr>
            <a:xfrm rot="10800000">
              <a:off x="42970" y="6460184"/>
              <a:ext cx="967496" cy="994365"/>
            </a:xfrm>
            <a:prstGeom prst="chord">
              <a:avLst>
                <a:gd name="adj1" fmla="val 1168272"/>
                <a:gd name="adj2" fmla="val 9631728"/>
              </a:avLst>
            </a:prstGeom>
            <a:solidFill>
              <a:srgbClr val="28B47A"/>
            </a:solidFill>
            <a:ln w="3175">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5" name="楕円 94"/>
            <p:cNvSpPr/>
            <p:nvPr/>
          </p:nvSpPr>
          <p:spPr>
            <a:xfrm>
              <a:off x="48153" y="6460934"/>
              <a:ext cx="959389" cy="964279"/>
            </a:xfrm>
            <a:prstGeom prst="ellipse">
              <a:avLst/>
            </a:prstGeom>
            <a:noFill/>
            <a:ln w="9525">
              <a:solidFill>
                <a:srgbClr val="28B47A"/>
              </a:soli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ja-JP" altLang="en-US" dirty="0"/>
            </a:p>
          </p:txBody>
        </p:sp>
        <p:sp>
          <p:nvSpPr>
            <p:cNvPr id="96" name="正方形/長方形 95"/>
            <p:cNvSpPr/>
            <p:nvPr/>
          </p:nvSpPr>
          <p:spPr>
            <a:xfrm>
              <a:off x="48153" y="6810350"/>
              <a:ext cx="959389" cy="294662"/>
            </a:xfrm>
            <a:prstGeom prst="rect">
              <a:avLst/>
            </a:prstGeom>
            <a:ln>
              <a:noFill/>
            </a:ln>
          </p:spPr>
          <p:txBody>
            <a:bodyPr wrap="square">
              <a:spAutoFit/>
            </a:bodyPr>
            <a:lstStyle/>
            <a:p>
              <a:pPr algn="ctr"/>
              <a:r>
                <a:rPr lang="ja-JP" altLang="en-US" sz="1600" b="1" dirty="0" smtClean="0">
                  <a:solidFill>
                    <a:srgbClr val="28B47A"/>
                  </a:solidFill>
                </a:rPr>
                <a:t>ステップ３ </a:t>
              </a:r>
              <a:endParaRPr lang="ja-JP" altLang="en-US" sz="1600" b="1" dirty="0">
                <a:solidFill>
                  <a:srgbClr val="28B47A"/>
                </a:solidFill>
              </a:endParaRPr>
            </a:p>
          </p:txBody>
        </p:sp>
        <p:sp>
          <p:nvSpPr>
            <p:cNvPr id="97" name="正方形/長方形 96"/>
            <p:cNvSpPr/>
            <p:nvPr/>
          </p:nvSpPr>
          <p:spPr>
            <a:xfrm>
              <a:off x="48152" y="7073323"/>
              <a:ext cx="961758" cy="214300"/>
            </a:xfrm>
            <a:prstGeom prst="rect">
              <a:avLst/>
            </a:prstGeom>
          </p:spPr>
          <p:txBody>
            <a:bodyPr wrap="square">
              <a:spAutoFit/>
            </a:bodyPr>
            <a:lstStyle/>
            <a:p>
              <a:pPr algn="ctr"/>
              <a:r>
                <a:rPr lang="ja-JP" altLang="en-US" sz="1000" dirty="0" smtClean="0">
                  <a:solidFill>
                    <a:schemeClr val="bg1"/>
                  </a:solidFill>
                </a:rPr>
                <a:t>振り返り</a:t>
              </a:r>
              <a:endParaRPr lang="ja-JP" altLang="en-US" sz="1000" dirty="0">
                <a:solidFill>
                  <a:schemeClr val="bg1"/>
                </a:solidFill>
              </a:endParaRPr>
            </a:p>
          </p:txBody>
        </p:sp>
      </p:grpSp>
      <p:sp>
        <p:nvSpPr>
          <p:cNvPr id="99" name="テキスト ボックス 11"/>
          <p:cNvSpPr txBox="1">
            <a:spLocks noChangeArrowheads="1"/>
          </p:cNvSpPr>
          <p:nvPr/>
        </p:nvSpPr>
        <p:spPr bwMode="auto">
          <a:xfrm>
            <a:off x="210144" y="8676341"/>
            <a:ext cx="773287" cy="288147"/>
          </a:xfrm>
          <a:prstGeom prst="rect">
            <a:avLst/>
          </a:prstGeom>
          <a:solidFill>
            <a:schemeClr val="tx1"/>
          </a:solidFill>
          <a:ln w="9525">
            <a:solidFill>
              <a:schemeClr val="tx1"/>
            </a:solidFill>
            <a:miter lim="800000"/>
            <a:headEnd/>
            <a:tailEnd/>
          </a:ln>
        </p:spPr>
        <p:txBody>
          <a:bodyPr wrap="square" tIns="36000" bIns="36000">
            <a:spAutoFit/>
          </a:bodyPr>
          <a:lstStyle/>
          <a:p>
            <a:pPr algn="ctr" eaLnBrk="1" hangingPunct="1">
              <a:defRPr/>
            </a:pPr>
            <a:r>
              <a:rPr lang="ja-JP" altLang="en-US" sz="1400" b="1" dirty="0" smtClean="0">
                <a:solidFill>
                  <a:schemeClr val="bg1"/>
                </a:solidFill>
                <a:latin typeface="ＭＳ ゴシック" panose="020B0609070205080204" pitchFamily="49" charset="-128"/>
                <a:ea typeface="ＭＳ ゴシック" panose="020B0609070205080204" pitchFamily="49" charset="-128"/>
              </a:rPr>
              <a:t>継続</a:t>
            </a:r>
            <a:endParaRPr lang="ja-JP" altLang="en-US" sz="1400" b="1" dirty="0">
              <a:solidFill>
                <a:schemeClr val="bg1"/>
              </a:solidFill>
              <a:latin typeface="ＭＳ ゴシック" panose="020B0609070205080204" pitchFamily="49" charset="-128"/>
              <a:ea typeface="ＭＳ ゴシック" panose="020B0609070205080204" pitchFamily="49" charset="-128"/>
            </a:endParaRPr>
          </a:p>
        </p:txBody>
      </p:sp>
      <p:sp>
        <p:nvSpPr>
          <p:cNvPr id="57" name="テキスト ボックス 11"/>
          <p:cNvSpPr txBox="1">
            <a:spLocks noChangeArrowheads="1"/>
          </p:cNvSpPr>
          <p:nvPr/>
        </p:nvSpPr>
        <p:spPr bwMode="auto">
          <a:xfrm>
            <a:off x="1225619" y="5925015"/>
            <a:ext cx="886556" cy="241980"/>
          </a:xfrm>
          <a:prstGeom prst="rect">
            <a:avLst/>
          </a:prstGeom>
          <a:solidFill>
            <a:srgbClr val="EE86A7"/>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学習指導案</a:t>
            </a:r>
          </a:p>
        </p:txBody>
      </p:sp>
      <p:sp>
        <p:nvSpPr>
          <p:cNvPr id="58" name="テキスト ボックス 11"/>
          <p:cNvSpPr txBox="1">
            <a:spLocks noChangeArrowheads="1"/>
          </p:cNvSpPr>
          <p:nvPr/>
        </p:nvSpPr>
        <p:spPr bwMode="auto">
          <a:xfrm>
            <a:off x="1224864" y="6162923"/>
            <a:ext cx="4220360" cy="253916"/>
          </a:xfrm>
          <a:prstGeom prst="rect">
            <a:avLst/>
          </a:prstGeom>
          <a:noFill/>
          <a:ln w="9525">
            <a:noFill/>
            <a:miter lim="800000"/>
            <a:headEnd/>
            <a:tailEnd/>
          </a:ln>
        </p:spPr>
        <p:txBody>
          <a:bodyPr wrap="square">
            <a:spAutoFit/>
          </a:bodyPr>
          <a:lstStyle/>
          <a:p>
            <a:pPr eaLnBrk="1" hangingPunct="1">
              <a:defRPr/>
            </a:pPr>
            <a:r>
              <a:rPr lang="ja-JP" altLang="en-US" sz="1050" dirty="0" smtClean="0">
                <a:latin typeface="+mj-ea"/>
                <a:ea typeface="+mj-ea"/>
              </a:rPr>
              <a:t>ステップ２</a:t>
            </a:r>
            <a:r>
              <a:rPr lang="en-US" altLang="ja-JP" sz="1050" dirty="0" smtClean="0">
                <a:latin typeface="+mj-ea"/>
                <a:ea typeface="+mj-ea"/>
              </a:rPr>
              <a:t>_</a:t>
            </a:r>
            <a:r>
              <a:rPr lang="ja-JP" altLang="en-US" sz="1050" dirty="0">
                <a:latin typeface="+mj-ea"/>
                <a:ea typeface="+mj-ea"/>
              </a:rPr>
              <a:t>外国語</a:t>
            </a:r>
            <a:r>
              <a:rPr lang="en-US" altLang="ja-JP" sz="1050" dirty="0">
                <a:latin typeface="+mj-ea"/>
                <a:ea typeface="+mj-ea"/>
              </a:rPr>
              <a:t>+</a:t>
            </a:r>
            <a:r>
              <a:rPr lang="ja-JP" altLang="en-US" sz="1050" dirty="0">
                <a:latin typeface="+mj-ea"/>
                <a:ea typeface="+mj-ea"/>
              </a:rPr>
              <a:t>地震防災教育</a:t>
            </a:r>
            <a:r>
              <a:rPr lang="ja-JP" altLang="en-US" sz="1050" dirty="0" smtClean="0">
                <a:latin typeface="+mj-ea"/>
                <a:ea typeface="+mj-ea"/>
              </a:rPr>
              <a:t>プログラム指導</a:t>
            </a:r>
            <a:r>
              <a:rPr lang="ja-JP" altLang="en-US" sz="1050" dirty="0">
                <a:latin typeface="+mj-ea"/>
                <a:ea typeface="+mj-ea"/>
              </a:rPr>
              <a:t>案</a:t>
            </a:r>
            <a:r>
              <a:rPr lang="ja-JP" altLang="ja-JP" sz="1050" dirty="0" smtClean="0">
                <a:latin typeface="+mj-ea"/>
                <a:ea typeface="+mj-ea"/>
              </a:rPr>
              <a:t>（</a:t>
            </a:r>
            <a:r>
              <a:rPr lang="en-US" altLang="ja-JP" sz="1050" dirty="0" smtClean="0">
                <a:latin typeface="+mj-ea"/>
                <a:ea typeface="+mj-ea"/>
              </a:rPr>
              <a:t>50</a:t>
            </a:r>
            <a:r>
              <a:rPr lang="ja-JP" altLang="ja-JP" sz="1050" dirty="0" smtClean="0">
                <a:latin typeface="+mj-ea"/>
                <a:ea typeface="+mj-ea"/>
              </a:rPr>
              <a:t>分</a:t>
            </a:r>
            <a:r>
              <a:rPr lang="en-US" altLang="ja-JP" sz="1050" dirty="0" smtClean="0">
                <a:latin typeface="+mj-ea"/>
                <a:ea typeface="+mj-ea"/>
              </a:rPr>
              <a:t>×3</a:t>
            </a:r>
            <a:r>
              <a:rPr lang="ja-JP" altLang="en-US" sz="1050" dirty="0" smtClean="0">
                <a:latin typeface="+mj-ea"/>
                <a:ea typeface="+mj-ea"/>
              </a:rPr>
              <a:t>コマ</a:t>
            </a:r>
            <a:r>
              <a:rPr lang="ja-JP" altLang="ja-JP" sz="1050" dirty="0" smtClean="0">
                <a:latin typeface="+mj-ea"/>
                <a:ea typeface="+mj-ea"/>
              </a:rPr>
              <a:t>）</a:t>
            </a:r>
            <a:r>
              <a:rPr lang="ja-JP" altLang="en-US" sz="1050" dirty="0">
                <a:latin typeface="+mj-ea"/>
                <a:ea typeface="+mj-ea"/>
              </a:rPr>
              <a:t>　　　　　</a:t>
            </a:r>
          </a:p>
        </p:txBody>
      </p:sp>
      <p:sp>
        <p:nvSpPr>
          <p:cNvPr id="60" name="テキスト ボックス 11"/>
          <p:cNvSpPr txBox="1">
            <a:spLocks noChangeArrowheads="1"/>
          </p:cNvSpPr>
          <p:nvPr/>
        </p:nvSpPr>
        <p:spPr bwMode="auto">
          <a:xfrm>
            <a:off x="1236601" y="8437322"/>
            <a:ext cx="886556" cy="241980"/>
          </a:xfrm>
          <a:prstGeom prst="rect">
            <a:avLst/>
          </a:prstGeom>
          <a:solidFill>
            <a:srgbClr val="28B47A"/>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学習指導案</a:t>
            </a:r>
          </a:p>
        </p:txBody>
      </p:sp>
      <p:sp>
        <p:nvSpPr>
          <p:cNvPr id="63" name="テキスト ボックス 11"/>
          <p:cNvSpPr txBox="1">
            <a:spLocks noChangeArrowheads="1"/>
          </p:cNvSpPr>
          <p:nvPr/>
        </p:nvSpPr>
        <p:spPr bwMode="auto">
          <a:xfrm>
            <a:off x="1235846" y="8675229"/>
            <a:ext cx="4353394" cy="253916"/>
          </a:xfrm>
          <a:prstGeom prst="rect">
            <a:avLst/>
          </a:prstGeom>
          <a:noFill/>
          <a:ln w="9525">
            <a:noFill/>
            <a:miter lim="800000"/>
            <a:headEnd/>
            <a:tailEnd/>
          </a:ln>
        </p:spPr>
        <p:txBody>
          <a:bodyPr wrap="square">
            <a:spAutoFit/>
          </a:bodyPr>
          <a:lstStyle/>
          <a:p>
            <a:pPr eaLnBrk="1" hangingPunct="1">
              <a:defRPr/>
            </a:pPr>
            <a:r>
              <a:rPr lang="ja-JP" altLang="en-US" sz="1050" dirty="0" smtClean="0">
                <a:latin typeface="+mj-ea"/>
                <a:ea typeface="+mj-ea"/>
              </a:rPr>
              <a:t>ステップ３</a:t>
            </a:r>
            <a:r>
              <a:rPr lang="en-US" altLang="ja-JP" sz="1050" dirty="0" smtClean="0">
                <a:latin typeface="+mj-ea"/>
                <a:ea typeface="+mj-ea"/>
              </a:rPr>
              <a:t>_</a:t>
            </a:r>
            <a:r>
              <a:rPr lang="ja-JP" altLang="en-US" sz="1050" dirty="0">
                <a:latin typeface="+mj-ea"/>
                <a:ea typeface="+mj-ea"/>
              </a:rPr>
              <a:t>外国語</a:t>
            </a:r>
            <a:r>
              <a:rPr lang="en-US" altLang="ja-JP" sz="1050" dirty="0">
                <a:latin typeface="+mj-ea"/>
                <a:ea typeface="+mj-ea"/>
              </a:rPr>
              <a:t>+</a:t>
            </a:r>
            <a:r>
              <a:rPr lang="ja-JP" altLang="en-US" sz="1050" dirty="0">
                <a:latin typeface="+mj-ea"/>
                <a:ea typeface="+mj-ea"/>
              </a:rPr>
              <a:t>地震防災教育</a:t>
            </a:r>
            <a:r>
              <a:rPr lang="ja-JP" altLang="en-US" sz="1050" dirty="0" smtClean="0">
                <a:latin typeface="+mj-ea"/>
                <a:ea typeface="+mj-ea"/>
              </a:rPr>
              <a:t>プログラム指導</a:t>
            </a:r>
            <a:r>
              <a:rPr lang="ja-JP" altLang="en-US" sz="1050" dirty="0">
                <a:latin typeface="+mj-ea"/>
                <a:ea typeface="+mj-ea"/>
              </a:rPr>
              <a:t>案</a:t>
            </a:r>
            <a:r>
              <a:rPr lang="ja-JP" altLang="ja-JP" sz="1050" dirty="0" smtClean="0">
                <a:latin typeface="+mj-ea"/>
                <a:ea typeface="+mj-ea"/>
              </a:rPr>
              <a:t>（</a:t>
            </a:r>
            <a:r>
              <a:rPr lang="en-US" altLang="ja-JP" sz="1050" dirty="0" smtClean="0">
                <a:latin typeface="+mj-ea"/>
                <a:ea typeface="+mj-ea"/>
              </a:rPr>
              <a:t>50</a:t>
            </a:r>
            <a:r>
              <a:rPr lang="ja-JP" altLang="ja-JP" sz="1050" dirty="0" smtClean="0">
                <a:latin typeface="+mj-ea"/>
                <a:ea typeface="+mj-ea"/>
              </a:rPr>
              <a:t>分</a:t>
            </a:r>
            <a:r>
              <a:rPr lang="en-US" altLang="ja-JP" sz="1050" dirty="0">
                <a:latin typeface="+mj-ea"/>
              </a:rPr>
              <a:t>×3</a:t>
            </a:r>
            <a:r>
              <a:rPr lang="ja-JP" altLang="en-US" sz="1050" dirty="0">
                <a:latin typeface="+mj-ea"/>
              </a:rPr>
              <a:t>コマ</a:t>
            </a:r>
            <a:r>
              <a:rPr lang="ja-JP" altLang="ja-JP" sz="1050" dirty="0" smtClean="0">
                <a:latin typeface="+mj-ea"/>
                <a:ea typeface="+mj-ea"/>
              </a:rPr>
              <a:t>）</a:t>
            </a:r>
            <a:r>
              <a:rPr lang="ja-JP" altLang="en-US" sz="1050" dirty="0">
                <a:latin typeface="+mj-ea"/>
                <a:ea typeface="+mj-ea"/>
              </a:rPr>
              <a:t>　　　　　</a:t>
            </a:r>
          </a:p>
        </p:txBody>
      </p:sp>
      <p:sp>
        <p:nvSpPr>
          <p:cNvPr id="66" name="テキスト ボックス 11"/>
          <p:cNvSpPr txBox="1">
            <a:spLocks noChangeArrowheads="1"/>
          </p:cNvSpPr>
          <p:nvPr/>
        </p:nvSpPr>
        <p:spPr bwMode="auto">
          <a:xfrm>
            <a:off x="1242100" y="3578241"/>
            <a:ext cx="886556" cy="241980"/>
          </a:xfrm>
          <a:prstGeom prst="rect">
            <a:avLst/>
          </a:prstGeom>
          <a:solidFill>
            <a:srgbClr val="4F81BD"/>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学習指導案</a:t>
            </a:r>
          </a:p>
        </p:txBody>
      </p:sp>
      <p:sp>
        <p:nvSpPr>
          <p:cNvPr id="67" name="テキスト ボックス 11"/>
          <p:cNvSpPr txBox="1">
            <a:spLocks noChangeArrowheads="1"/>
          </p:cNvSpPr>
          <p:nvPr/>
        </p:nvSpPr>
        <p:spPr bwMode="auto">
          <a:xfrm>
            <a:off x="1241344" y="3816149"/>
            <a:ext cx="4563919" cy="253916"/>
          </a:xfrm>
          <a:prstGeom prst="rect">
            <a:avLst/>
          </a:prstGeom>
          <a:noFill/>
          <a:ln w="9525">
            <a:noFill/>
            <a:miter lim="800000"/>
            <a:headEnd/>
            <a:tailEnd/>
          </a:ln>
        </p:spPr>
        <p:txBody>
          <a:bodyPr wrap="square">
            <a:spAutoFit/>
          </a:bodyPr>
          <a:lstStyle/>
          <a:p>
            <a:pPr eaLnBrk="1" hangingPunct="1">
              <a:defRPr/>
            </a:pPr>
            <a:r>
              <a:rPr lang="ja-JP" altLang="en-US" sz="1050" dirty="0">
                <a:latin typeface="+mj-ea"/>
                <a:ea typeface="+mj-ea"/>
              </a:rPr>
              <a:t>ステップ１</a:t>
            </a:r>
            <a:r>
              <a:rPr lang="en-US" altLang="ja-JP" sz="1050" dirty="0">
                <a:latin typeface="+mj-ea"/>
                <a:ea typeface="+mj-ea"/>
              </a:rPr>
              <a:t>_</a:t>
            </a:r>
            <a:r>
              <a:rPr lang="ja-JP" altLang="en-US" sz="1050" dirty="0">
                <a:latin typeface="+mj-ea"/>
                <a:ea typeface="+mj-ea"/>
              </a:rPr>
              <a:t>外国語</a:t>
            </a:r>
            <a:r>
              <a:rPr lang="en-US" altLang="ja-JP" sz="1050" dirty="0">
                <a:latin typeface="+mj-ea"/>
                <a:ea typeface="+mj-ea"/>
              </a:rPr>
              <a:t>+</a:t>
            </a:r>
            <a:r>
              <a:rPr lang="ja-JP" altLang="en-US" sz="1050" dirty="0">
                <a:latin typeface="+mj-ea"/>
                <a:ea typeface="+mj-ea"/>
              </a:rPr>
              <a:t>地震防災教育</a:t>
            </a:r>
            <a:r>
              <a:rPr lang="ja-JP" altLang="en-US" sz="1050" dirty="0" smtClean="0">
                <a:latin typeface="+mj-ea"/>
                <a:ea typeface="+mj-ea"/>
              </a:rPr>
              <a:t>プログラム指導</a:t>
            </a:r>
            <a:r>
              <a:rPr lang="ja-JP" altLang="en-US" sz="1050" dirty="0">
                <a:latin typeface="+mj-ea"/>
                <a:ea typeface="+mj-ea"/>
              </a:rPr>
              <a:t>案</a:t>
            </a:r>
            <a:r>
              <a:rPr lang="ja-JP" altLang="ja-JP" sz="1050" dirty="0" smtClean="0">
                <a:latin typeface="+mj-ea"/>
                <a:ea typeface="+mj-ea"/>
              </a:rPr>
              <a:t>（</a:t>
            </a:r>
            <a:r>
              <a:rPr lang="en-US" altLang="ja-JP" sz="1050" dirty="0" smtClean="0">
                <a:latin typeface="+mj-ea"/>
                <a:ea typeface="+mj-ea"/>
              </a:rPr>
              <a:t>50</a:t>
            </a:r>
            <a:r>
              <a:rPr lang="ja-JP" altLang="ja-JP" sz="1050" dirty="0" smtClean="0">
                <a:latin typeface="+mj-ea"/>
                <a:ea typeface="+mj-ea"/>
              </a:rPr>
              <a:t>分</a:t>
            </a:r>
            <a:r>
              <a:rPr lang="en-US" altLang="ja-JP" sz="1050" dirty="0" smtClean="0">
                <a:latin typeface="+mj-ea"/>
                <a:ea typeface="+mj-ea"/>
              </a:rPr>
              <a:t>×4</a:t>
            </a:r>
            <a:r>
              <a:rPr lang="ja-JP" altLang="en-US" sz="1050" dirty="0" smtClean="0">
                <a:latin typeface="+mj-ea"/>
                <a:ea typeface="+mj-ea"/>
              </a:rPr>
              <a:t>コマ</a:t>
            </a:r>
            <a:r>
              <a:rPr lang="ja-JP" altLang="ja-JP" sz="1050" dirty="0" smtClean="0">
                <a:latin typeface="+mj-ea"/>
                <a:ea typeface="+mj-ea"/>
              </a:rPr>
              <a:t>）</a:t>
            </a:r>
            <a:r>
              <a:rPr lang="ja-JP" altLang="en-US" sz="1050" dirty="0">
                <a:latin typeface="+mj-ea"/>
                <a:ea typeface="+mj-ea"/>
              </a:rPr>
              <a:t>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2003</TotalTime>
  <Words>480</Words>
  <Application>Microsoft Office PowerPoint</Application>
  <PresentationFormat>画面に合わせる (4:3)</PresentationFormat>
  <Paragraphs>45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ゴシック</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reo</dc:creator>
  <cp:lastModifiedBy>永田 俊光</cp:lastModifiedBy>
  <cp:revision>212</cp:revision>
  <cp:lastPrinted>2023-12-20T02:23:50Z</cp:lastPrinted>
  <dcterms:created xsi:type="dcterms:W3CDTF">2010-06-26T01:28:34Z</dcterms:created>
  <dcterms:modified xsi:type="dcterms:W3CDTF">2024-05-09T00:14:29Z</dcterms:modified>
</cp:coreProperties>
</file>