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74" r:id="rId2"/>
    <p:sldId id="275" r:id="rId3"/>
  </p:sldIdLst>
  <p:sldSz cx="6858000" cy="9144000" type="screen4x3"/>
  <p:notesSz cx="6735763" cy="9866313"/>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86A7"/>
    <a:srgbClr val="28B47A"/>
    <a:srgbClr val="FF99FF"/>
    <a:srgbClr val="EBFFF4"/>
    <a:srgbClr val="ECF1F8"/>
    <a:srgbClr val="FFEBFF"/>
    <a:srgbClr val="00FF99"/>
    <a:srgbClr val="66FF66"/>
    <a:srgbClr val="66FF99"/>
    <a:srgbClr val="FCD5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6036" autoAdjust="0"/>
  </p:normalViewPr>
  <p:slideViewPr>
    <p:cSldViewPr>
      <p:cViewPr varScale="1">
        <p:scale>
          <a:sx n="75" d="100"/>
          <a:sy n="75" d="100"/>
        </p:scale>
        <p:origin x="2190" y="60"/>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pPr>
              <a:defRPr/>
            </a:pPr>
            <a:endParaRPr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pPr>
              <a:defRPr/>
            </a:pPr>
            <a:fld id="{F93C8FEA-4121-4E91-9357-E2E891E961C1}" type="datetimeFigureOut">
              <a:rPr lang="ja-JP" altLang="en-US"/>
              <a:pPr>
                <a:defRPr/>
              </a:pPr>
              <a:t>2024/3/26</a:t>
            </a:fld>
            <a:endParaRPr lang="ja-JP" altLang="en-US"/>
          </a:p>
        </p:txBody>
      </p:sp>
      <p:sp>
        <p:nvSpPr>
          <p:cNvPr id="4" name="スライド イメージ プレースホルダー 3"/>
          <p:cNvSpPr>
            <a:spLocks noGrp="1" noRot="1" noChangeAspect="1"/>
          </p:cNvSpPr>
          <p:nvPr>
            <p:ph type="sldImg" idx="2"/>
          </p:nvPr>
        </p:nvSpPr>
        <p:spPr>
          <a:xfrm>
            <a:off x="2119313" y="1233488"/>
            <a:ext cx="2497137" cy="3328987"/>
          </a:xfrm>
          <a:prstGeom prst="rect">
            <a:avLst/>
          </a:prstGeom>
          <a:noFill/>
          <a:ln w="12700">
            <a:solidFill>
              <a:prstClr val="black"/>
            </a:solidFill>
          </a:ln>
        </p:spPr>
        <p:txBody>
          <a:bodyPr vert="horz" lIns="91440" tIns="45720" rIns="91440" bIns="45720" rtlCol="0" anchor="ctr"/>
          <a:lstStyle/>
          <a:p>
            <a:pPr lvl="0"/>
            <a:endParaRPr lang="ja-JP" altLang="en-US" noProof="0" smtClean="0"/>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pPr>
              <a:defRPr/>
            </a:pPr>
            <a:endParaRPr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pPr>
              <a:defRPr/>
            </a:pPr>
            <a:fld id="{75E5E8DF-8FF6-4D4B-A83D-FA14E4CB1ABA}"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smtClean="0"/>
          </a:p>
        </p:txBody>
      </p:sp>
      <p:sp>
        <p:nvSpPr>
          <p:cNvPr id="410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CCB06C9C-0572-4D45-AEE7-432073CA9A69}" type="slidenum">
              <a:rPr lang="ja-JP" altLang="en-US" smtClean="0"/>
              <a:pPr/>
              <a:t>1</a:t>
            </a:fld>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68"/>
            <a:ext cx="5829300" cy="1960033"/>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9AE6FA31-4538-47C4-895F-527306077C70}" type="datetimeFigureOut">
              <a:rPr lang="ja-JP" altLang="en-US"/>
              <a:pPr>
                <a:defRPr/>
              </a:pPr>
              <a:t>2024/3/26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EDA6AA4C-7F88-40E4-8FDC-31AC87C2CAFD}" type="slidenum">
              <a:rPr lang="ja-JP" altLang="en-US"/>
              <a:pPr>
                <a:defRPr/>
              </a:pPr>
              <a:t>‹#›</a:t>
            </a:fld>
            <a:endParaRPr lang="ja-JP" altLang="en-US"/>
          </a:p>
        </p:txBody>
      </p:sp>
    </p:spTree>
    <p:extLst>
      <p:ext uri="{BB962C8B-B14F-4D97-AF65-F5344CB8AC3E}">
        <p14:creationId xmlns:p14="http://schemas.microsoft.com/office/powerpoint/2010/main" val="828402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E9216A54-6578-4A4E-BC17-36178325BB82}" type="datetimeFigureOut">
              <a:rPr lang="ja-JP" altLang="en-US"/>
              <a:pPr>
                <a:defRPr/>
              </a:pPr>
              <a:t>2024/3/26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F0441FD0-F66E-4885-915A-35BD0C5CE2BC}" type="slidenum">
              <a:rPr lang="ja-JP" altLang="en-US"/>
              <a:pPr>
                <a:defRPr/>
              </a:pPr>
              <a:t>‹#›</a:t>
            </a:fld>
            <a:endParaRPr lang="ja-JP" altLang="en-US"/>
          </a:p>
        </p:txBody>
      </p:sp>
    </p:spTree>
    <p:extLst>
      <p:ext uri="{BB962C8B-B14F-4D97-AF65-F5344CB8AC3E}">
        <p14:creationId xmlns:p14="http://schemas.microsoft.com/office/powerpoint/2010/main" val="1307956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66185"/>
            <a:ext cx="1543050" cy="780203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342900" y="366185"/>
            <a:ext cx="4514850" cy="780203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40345227-706F-4972-8CB2-A4ADBAAC97FD}" type="datetimeFigureOut">
              <a:rPr lang="ja-JP" altLang="en-US"/>
              <a:pPr>
                <a:defRPr/>
              </a:pPr>
              <a:t>2024/3/26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174643DF-2C65-4B10-847A-DB295AAAAFD2}" type="slidenum">
              <a:rPr lang="ja-JP" altLang="en-US"/>
              <a:pPr>
                <a:defRPr/>
              </a:pPr>
              <a:t>‹#›</a:t>
            </a:fld>
            <a:endParaRPr lang="ja-JP" altLang="en-US"/>
          </a:p>
        </p:txBody>
      </p:sp>
    </p:spTree>
    <p:extLst>
      <p:ext uri="{BB962C8B-B14F-4D97-AF65-F5344CB8AC3E}">
        <p14:creationId xmlns:p14="http://schemas.microsoft.com/office/powerpoint/2010/main" val="4098733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5685A1CB-D639-4AE9-9469-B1773B63E6F4}" type="datetimeFigureOut">
              <a:rPr lang="ja-JP" altLang="en-US"/>
              <a:pPr>
                <a:defRPr/>
              </a:pPr>
              <a:t>2024/3/26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4ABF9269-7351-424D-9AE5-4BB76D0A83B5}" type="slidenum">
              <a:rPr lang="ja-JP" altLang="en-US"/>
              <a:pPr>
                <a:defRPr/>
              </a:pPr>
              <a:t>‹#›</a:t>
            </a:fld>
            <a:endParaRPr lang="ja-JP" altLang="en-US"/>
          </a:p>
        </p:txBody>
      </p:sp>
    </p:spTree>
    <p:extLst>
      <p:ext uri="{BB962C8B-B14F-4D97-AF65-F5344CB8AC3E}">
        <p14:creationId xmlns:p14="http://schemas.microsoft.com/office/powerpoint/2010/main" val="127054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67"/>
            <a:ext cx="5829300" cy="1816100"/>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EF9C6E7A-658D-413A-A627-9D468C027F82}" type="datetimeFigureOut">
              <a:rPr lang="ja-JP" altLang="en-US"/>
              <a:pPr>
                <a:defRPr/>
              </a:pPr>
              <a:t>2024/3/26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9286C47-9BE9-45C2-B864-506E9D99A09F}" type="slidenum">
              <a:rPr lang="ja-JP" altLang="en-US"/>
              <a:pPr>
                <a:defRPr/>
              </a:pPr>
              <a:t>‹#›</a:t>
            </a:fld>
            <a:endParaRPr lang="ja-JP" altLang="en-US"/>
          </a:p>
        </p:txBody>
      </p:sp>
    </p:spTree>
    <p:extLst>
      <p:ext uri="{BB962C8B-B14F-4D97-AF65-F5344CB8AC3E}">
        <p14:creationId xmlns:p14="http://schemas.microsoft.com/office/powerpoint/2010/main" val="1068895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044531CB-1DC7-4DC5-9193-5B3C18BB6C40}" type="datetimeFigureOut">
              <a:rPr lang="ja-JP" altLang="en-US"/>
              <a:pPr>
                <a:defRPr/>
              </a:pPr>
              <a:t>2024/3/26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F27C18C2-14FF-4C37-98D5-AE9386458A79}" type="slidenum">
              <a:rPr lang="ja-JP" altLang="en-US"/>
              <a:pPr>
                <a:defRPr/>
              </a:pPr>
              <a:t>‹#›</a:t>
            </a:fld>
            <a:endParaRPr lang="ja-JP" altLang="en-US"/>
          </a:p>
        </p:txBody>
      </p:sp>
    </p:spTree>
    <p:extLst>
      <p:ext uri="{BB962C8B-B14F-4D97-AF65-F5344CB8AC3E}">
        <p14:creationId xmlns:p14="http://schemas.microsoft.com/office/powerpoint/2010/main" val="3509299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7FE10170-E929-4018-8BC1-10887A06F66F}" type="datetimeFigureOut">
              <a:rPr lang="ja-JP" altLang="en-US"/>
              <a:pPr>
                <a:defRPr/>
              </a:pPr>
              <a:t>2024/3/26</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01C0A6BF-F592-4C7E-815B-57DDA2B8D647}" type="slidenum">
              <a:rPr lang="ja-JP" altLang="en-US"/>
              <a:pPr>
                <a:defRPr/>
              </a:pPr>
              <a:t>‹#›</a:t>
            </a:fld>
            <a:endParaRPr lang="ja-JP" altLang="en-US"/>
          </a:p>
        </p:txBody>
      </p:sp>
    </p:spTree>
    <p:extLst>
      <p:ext uri="{BB962C8B-B14F-4D97-AF65-F5344CB8AC3E}">
        <p14:creationId xmlns:p14="http://schemas.microsoft.com/office/powerpoint/2010/main" val="2249644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9372280D-4937-4681-B428-E6A4F8D99457}" type="datetimeFigureOut">
              <a:rPr lang="ja-JP" altLang="en-US"/>
              <a:pPr>
                <a:defRPr/>
              </a:pPr>
              <a:t>2024/3/26</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22B502E7-16B3-43B8-B8C7-C824C0ECF570}" type="slidenum">
              <a:rPr lang="ja-JP" altLang="en-US"/>
              <a:pPr>
                <a:defRPr/>
              </a:pPr>
              <a:t>‹#›</a:t>
            </a:fld>
            <a:endParaRPr lang="ja-JP" altLang="en-US"/>
          </a:p>
        </p:txBody>
      </p:sp>
    </p:spTree>
    <p:extLst>
      <p:ext uri="{BB962C8B-B14F-4D97-AF65-F5344CB8AC3E}">
        <p14:creationId xmlns:p14="http://schemas.microsoft.com/office/powerpoint/2010/main" val="2669105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ED19CAEA-1CD4-4E91-8DCA-17EC704717ED}" type="datetimeFigureOut">
              <a:rPr lang="ja-JP" altLang="en-US"/>
              <a:pPr>
                <a:defRPr/>
              </a:pPr>
              <a:t>2024/3/26</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2918CBE0-EFF8-482D-A734-B4EAE73DDF7B}" type="slidenum">
              <a:rPr lang="ja-JP" altLang="en-US"/>
              <a:pPr>
                <a:defRPr/>
              </a:pPr>
              <a:t>‹#›</a:t>
            </a:fld>
            <a:endParaRPr lang="ja-JP" altLang="en-US"/>
          </a:p>
        </p:txBody>
      </p:sp>
    </p:spTree>
    <p:extLst>
      <p:ext uri="{BB962C8B-B14F-4D97-AF65-F5344CB8AC3E}">
        <p14:creationId xmlns:p14="http://schemas.microsoft.com/office/powerpoint/2010/main" val="3029851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552C6261-FE92-42A6-BD3E-8C0D9E0D0D04}" type="datetimeFigureOut">
              <a:rPr lang="ja-JP" altLang="en-US"/>
              <a:pPr>
                <a:defRPr/>
              </a:pPr>
              <a:t>2024/3/26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F8EE7219-96FB-43E6-8D09-E3DBFDB05BC5}" type="slidenum">
              <a:rPr lang="ja-JP" altLang="en-US"/>
              <a:pPr>
                <a:defRPr/>
              </a:pPr>
              <a:t>‹#›</a:t>
            </a:fld>
            <a:endParaRPr lang="ja-JP" altLang="en-US"/>
          </a:p>
        </p:txBody>
      </p:sp>
    </p:spTree>
    <p:extLst>
      <p:ext uri="{BB962C8B-B14F-4D97-AF65-F5344CB8AC3E}">
        <p14:creationId xmlns:p14="http://schemas.microsoft.com/office/powerpoint/2010/main" val="3295911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344216" y="817033"/>
            <a:ext cx="41148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EB211C07-3223-4C84-BCA1-794F19B0F8F7}" type="datetimeFigureOut">
              <a:rPr lang="ja-JP" altLang="en-US"/>
              <a:pPr>
                <a:defRPr/>
              </a:pPr>
              <a:t>2024/3/26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BCD19C83-B0D2-4BD6-A6BA-FBE85D139651}" type="slidenum">
              <a:rPr lang="ja-JP" altLang="en-US"/>
              <a:pPr>
                <a:defRPr/>
              </a:pPr>
              <a:t>‹#›</a:t>
            </a:fld>
            <a:endParaRPr lang="ja-JP" altLang="en-US"/>
          </a:p>
        </p:txBody>
      </p:sp>
    </p:spTree>
    <p:extLst>
      <p:ext uri="{BB962C8B-B14F-4D97-AF65-F5344CB8AC3E}">
        <p14:creationId xmlns:p14="http://schemas.microsoft.com/office/powerpoint/2010/main" val="3849697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342900" y="366713"/>
            <a:ext cx="6172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342900" y="2133600"/>
            <a:ext cx="6172200" cy="603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F32AD7D0-E01B-410A-A69E-AFB3C605D5B8}" type="datetimeFigureOut">
              <a:rPr lang="ja-JP" altLang="en-US"/>
              <a:pPr>
                <a:defRPr/>
              </a:pPr>
              <a:t>2024/3/26</a:t>
            </a:fld>
            <a:endParaRPr lang="ja-JP" altLang="en-US"/>
          </a:p>
        </p:txBody>
      </p:sp>
      <p:sp>
        <p:nvSpPr>
          <p:cNvPr id="5" name="フッター プレースホルダ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4914900" y="8475663"/>
            <a:ext cx="1600200" cy="4857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E5C467FD-CDA3-4486-BE1D-FDFF313C7E79}"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2" name="直線矢印コネクタ 101"/>
          <p:cNvCxnSpPr/>
          <p:nvPr/>
        </p:nvCxnSpPr>
        <p:spPr>
          <a:xfrm>
            <a:off x="581244" y="7307331"/>
            <a:ext cx="7772" cy="1202096"/>
          </a:xfrm>
          <a:prstGeom prst="straightConnector1">
            <a:avLst/>
          </a:prstGeom>
          <a:ln w="88900" cap="rnd">
            <a:solidFill>
              <a:srgbClr val="C00000"/>
            </a:solidFill>
            <a:prstDash val="sysDot"/>
            <a:bevel/>
            <a:headEnd w="med" len="sm"/>
            <a:tailEnd type="triangle" w="med" len="med"/>
          </a:ln>
        </p:spPr>
        <p:style>
          <a:lnRef idx="1">
            <a:schemeClr val="accent1"/>
          </a:lnRef>
          <a:fillRef idx="0">
            <a:schemeClr val="accent1"/>
          </a:fillRef>
          <a:effectRef idx="0">
            <a:schemeClr val="accent1"/>
          </a:effectRef>
          <a:fontRef idx="minor">
            <a:schemeClr val="tx1"/>
          </a:fontRef>
        </p:style>
      </p:cxnSp>
      <p:sp>
        <p:nvSpPr>
          <p:cNvPr id="37" name="正方形/長方形 36"/>
          <p:cNvSpPr/>
          <p:nvPr/>
        </p:nvSpPr>
        <p:spPr>
          <a:xfrm>
            <a:off x="1230084" y="6421863"/>
            <a:ext cx="5553669" cy="2516102"/>
          </a:xfrm>
          <a:prstGeom prst="rect">
            <a:avLst/>
          </a:prstGeom>
          <a:solidFill>
            <a:srgbClr val="EBFFF4"/>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b="1" dirty="0"/>
          </a:p>
        </p:txBody>
      </p:sp>
      <p:sp>
        <p:nvSpPr>
          <p:cNvPr id="35" name="正方形/長方形 34"/>
          <p:cNvSpPr/>
          <p:nvPr/>
        </p:nvSpPr>
        <p:spPr>
          <a:xfrm>
            <a:off x="1230084" y="3874613"/>
            <a:ext cx="5553670" cy="2477713"/>
          </a:xfrm>
          <a:prstGeom prst="rect">
            <a:avLst/>
          </a:prstGeom>
          <a:solidFill>
            <a:srgbClr val="FFEBFF"/>
          </a:solidFill>
          <a:ln w="9525">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b="1" dirty="0"/>
          </a:p>
        </p:txBody>
      </p:sp>
      <p:sp>
        <p:nvSpPr>
          <p:cNvPr id="6148" name="テキスト ボックス 3"/>
          <p:cNvSpPr txBox="1">
            <a:spLocks noChangeArrowheads="1"/>
          </p:cNvSpPr>
          <p:nvPr/>
        </p:nvSpPr>
        <p:spPr bwMode="auto">
          <a:xfrm>
            <a:off x="0" y="-1307"/>
            <a:ext cx="6858000" cy="461665"/>
          </a:xfrm>
          <a:prstGeom prst="rect">
            <a:avLst/>
          </a:prstGeom>
          <a:solidFill>
            <a:schemeClr val="accent1">
              <a:lumMod val="50000"/>
            </a:schemeClr>
          </a:solidFill>
          <a:ln>
            <a:noFill/>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2400" dirty="0">
                <a:solidFill>
                  <a:schemeClr val="bg1"/>
                </a:solidFill>
                <a:latin typeface="ＭＳ ゴシック" panose="020B0609070205080204" pitchFamily="49" charset="-128"/>
                <a:ea typeface="ＭＳ ゴシック" panose="020B0609070205080204" pitchFamily="49" charset="-128"/>
              </a:rPr>
              <a:t>　</a:t>
            </a:r>
            <a:r>
              <a:rPr lang="ja-JP" altLang="en-US" sz="2000" dirty="0" smtClean="0">
                <a:solidFill>
                  <a:schemeClr val="bg1"/>
                </a:solidFill>
                <a:latin typeface="ＭＳ ゴシック" panose="020B0609070205080204" pitchFamily="49" charset="-128"/>
                <a:ea typeface="ＭＳ ゴシック" panose="020B0609070205080204" pitchFamily="49" charset="-128"/>
              </a:rPr>
              <a:t>火山防災教育プログラム</a:t>
            </a:r>
            <a:r>
              <a:rPr lang="en-US" altLang="ja-JP" sz="2000" dirty="0" smtClean="0">
                <a:solidFill>
                  <a:schemeClr val="bg1"/>
                </a:solidFill>
                <a:latin typeface="ＭＳ ゴシック" panose="020B0609070205080204" pitchFamily="49" charset="-128"/>
                <a:ea typeface="ＭＳ ゴシック" panose="020B0609070205080204" pitchFamily="49" charset="-128"/>
              </a:rPr>
              <a:t>『</a:t>
            </a:r>
            <a:r>
              <a:rPr lang="ja-JP" altLang="en-US" sz="2000" dirty="0" smtClean="0">
                <a:solidFill>
                  <a:schemeClr val="bg1"/>
                </a:solidFill>
                <a:latin typeface="ＭＳ ゴシック" panose="020B0609070205080204" pitchFamily="49" charset="-128"/>
                <a:ea typeface="ＭＳ ゴシック" panose="020B0609070205080204" pitchFamily="49" charset="-128"/>
              </a:rPr>
              <a:t>単元構成・中学校</a:t>
            </a:r>
            <a:r>
              <a:rPr lang="en-US" altLang="ja-JP" sz="2000" dirty="0" smtClean="0">
                <a:solidFill>
                  <a:schemeClr val="bg1"/>
                </a:solidFill>
                <a:latin typeface="ＭＳ ゴシック" panose="020B0609070205080204" pitchFamily="49" charset="-128"/>
                <a:ea typeface="ＭＳ ゴシック" panose="020B0609070205080204" pitchFamily="49" charset="-128"/>
              </a:rPr>
              <a:t>』</a:t>
            </a:r>
            <a:endParaRPr lang="ja-JP" altLang="en-US" sz="2000" dirty="0" smtClean="0">
              <a:solidFill>
                <a:schemeClr val="bg1"/>
              </a:solidFill>
              <a:latin typeface="ＭＳ ゴシック" panose="020B0609070205080204" pitchFamily="49" charset="-128"/>
              <a:ea typeface="ＭＳ ゴシック" panose="020B0609070205080204" pitchFamily="49" charset="-128"/>
            </a:endParaRPr>
          </a:p>
        </p:txBody>
      </p:sp>
      <p:sp>
        <p:nvSpPr>
          <p:cNvPr id="6" name="正方形/長方形 5"/>
          <p:cNvSpPr/>
          <p:nvPr/>
        </p:nvSpPr>
        <p:spPr>
          <a:xfrm>
            <a:off x="1230084" y="1319484"/>
            <a:ext cx="5553670" cy="2482112"/>
          </a:xfrm>
          <a:prstGeom prst="rect">
            <a:avLst/>
          </a:prstGeom>
          <a:solidFill>
            <a:srgbClr val="ECF1F8"/>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b="1" dirty="0"/>
          </a:p>
        </p:txBody>
      </p:sp>
      <p:sp>
        <p:nvSpPr>
          <p:cNvPr id="2059" name="テキスト ボックス 39"/>
          <p:cNvSpPr txBox="1">
            <a:spLocks noChangeArrowheads="1"/>
          </p:cNvSpPr>
          <p:nvPr/>
        </p:nvSpPr>
        <p:spPr bwMode="auto">
          <a:xfrm>
            <a:off x="1235847" y="2139097"/>
            <a:ext cx="5105297" cy="577081"/>
          </a:xfrm>
          <a:prstGeom prst="rect">
            <a:avLst/>
          </a:prstGeom>
          <a:noFill/>
          <a:ln w="9525">
            <a:noFill/>
            <a:miter lim="800000"/>
            <a:headEnd/>
            <a:tailEnd/>
          </a:ln>
        </p:spPr>
        <p:txBody>
          <a:bodyPr wrap="square">
            <a:spAutoFit/>
          </a:bodyPr>
          <a:lstStyle/>
          <a:p>
            <a:pPr eaLnBrk="1" hangingPunct="1">
              <a:defRPr/>
            </a:pPr>
            <a:r>
              <a:rPr lang="ja-JP" altLang="en-US" sz="1050" dirty="0">
                <a:latin typeface="+mj-ea"/>
                <a:ea typeface="+mj-ea"/>
              </a:rPr>
              <a:t>１．一般的な火山の特徴および噴火によって起こる火山現象</a:t>
            </a:r>
            <a:r>
              <a:rPr lang="ja-JP" altLang="en-US" sz="1050" dirty="0" smtClean="0">
                <a:latin typeface="+mj-ea"/>
                <a:ea typeface="+mj-ea"/>
              </a:rPr>
              <a:t>を理解する</a:t>
            </a:r>
            <a:endParaRPr lang="ja-JP" altLang="en-US" sz="1050" dirty="0">
              <a:latin typeface="+mj-ea"/>
              <a:ea typeface="+mj-ea"/>
            </a:endParaRPr>
          </a:p>
          <a:p>
            <a:pPr eaLnBrk="1" hangingPunct="1">
              <a:defRPr/>
            </a:pPr>
            <a:r>
              <a:rPr lang="ja-JP" altLang="en-US" sz="1050" dirty="0">
                <a:latin typeface="+mj-ea"/>
                <a:ea typeface="+mj-ea"/>
              </a:rPr>
              <a:t>２．那須</a:t>
            </a:r>
            <a:r>
              <a:rPr lang="ja-JP" altLang="en-US" sz="1050" dirty="0" smtClean="0">
                <a:latin typeface="+mj-ea"/>
                <a:ea typeface="+mj-ea"/>
              </a:rPr>
              <a:t>岳で起こる噴火の特徴や噴火</a:t>
            </a:r>
            <a:r>
              <a:rPr lang="ja-JP" altLang="en-US" sz="1050" dirty="0">
                <a:latin typeface="+mj-ea"/>
                <a:ea typeface="+mj-ea"/>
              </a:rPr>
              <a:t>によって起こる被害・影響</a:t>
            </a:r>
            <a:r>
              <a:rPr lang="ja-JP" altLang="en-US" sz="1050" dirty="0" smtClean="0">
                <a:latin typeface="+mj-ea"/>
                <a:ea typeface="+mj-ea"/>
              </a:rPr>
              <a:t>を理解する</a:t>
            </a:r>
            <a:endParaRPr lang="ja-JP" altLang="en-US" sz="1050" dirty="0">
              <a:latin typeface="+mj-ea"/>
              <a:ea typeface="+mj-ea"/>
            </a:endParaRPr>
          </a:p>
          <a:p>
            <a:pPr eaLnBrk="1" hangingPunct="1">
              <a:defRPr/>
            </a:pPr>
            <a:r>
              <a:rPr lang="ja-JP" altLang="en-US" sz="1050" dirty="0">
                <a:latin typeface="+mj-ea"/>
                <a:ea typeface="+mj-ea"/>
              </a:rPr>
              <a:t>３</a:t>
            </a:r>
            <a:r>
              <a:rPr lang="en-US" altLang="ja-JP" sz="1050" dirty="0">
                <a:latin typeface="+mj-ea"/>
                <a:ea typeface="+mj-ea"/>
              </a:rPr>
              <a:t>. </a:t>
            </a:r>
            <a:r>
              <a:rPr lang="ja-JP" altLang="en-US" sz="1050" dirty="0">
                <a:latin typeface="+mj-ea"/>
                <a:ea typeface="+mj-ea"/>
              </a:rPr>
              <a:t>那須岳の</a:t>
            </a:r>
            <a:r>
              <a:rPr lang="ja-JP" altLang="en-US" sz="1050" dirty="0" smtClean="0">
                <a:latin typeface="+mj-ea"/>
                <a:ea typeface="+mj-ea"/>
              </a:rPr>
              <a:t>火山防災対策や噴火</a:t>
            </a:r>
            <a:r>
              <a:rPr lang="ja-JP" altLang="en-US" sz="1050" dirty="0">
                <a:latin typeface="+mj-ea"/>
                <a:ea typeface="+mj-ea"/>
              </a:rPr>
              <a:t>警戒レベル</a:t>
            </a:r>
            <a:r>
              <a:rPr lang="ja-JP" altLang="en-US" sz="1050" dirty="0" smtClean="0">
                <a:latin typeface="+mj-ea"/>
                <a:ea typeface="+mj-ea"/>
              </a:rPr>
              <a:t>を理解する</a:t>
            </a:r>
            <a:endParaRPr lang="ja-JP" altLang="en-US" sz="1050" dirty="0">
              <a:latin typeface="+mj-ea"/>
              <a:ea typeface="+mj-ea"/>
            </a:endParaRPr>
          </a:p>
        </p:txBody>
      </p:sp>
      <p:sp>
        <p:nvSpPr>
          <p:cNvPr id="2063" name="テキスト ボックス 43"/>
          <p:cNvSpPr txBox="1">
            <a:spLocks noChangeArrowheads="1"/>
          </p:cNvSpPr>
          <p:nvPr/>
        </p:nvSpPr>
        <p:spPr bwMode="auto">
          <a:xfrm>
            <a:off x="1235892" y="4701920"/>
            <a:ext cx="5577658" cy="577081"/>
          </a:xfrm>
          <a:prstGeom prst="rect">
            <a:avLst/>
          </a:prstGeom>
          <a:noFill/>
          <a:ln w="9525">
            <a:noFill/>
            <a:miter lim="800000"/>
            <a:headEnd/>
            <a:tailEnd/>
          </a:ln>
        </p:spPr>
        <p:txBody>
          <a:bodyPr wrap="square">
            <a:spAutoFit/>
          </a:bodyPr>
          <a:lstStyle/>
          <a:p>
            <a:pPr marL="457200" indent="-457200" eaLnBrk="1" hangingPunct="1">
              <a:defRPr/>
            </a:pPr>
            <a:r>
              <a:rPr lang="ja-JP" altLang="en-US" sz="1050" dirty="0" smtClean="0">
                <a:latin typeface="+mj-ea"/>
                <a:ea typeface="+mj-ea"/>
              </a:rPr>
              <a:t>１．地図</a:t>
            </a:r>
            <a:r>
              <a:rPr lang="ja-JP" altLang="en-US" sz="1050" dirty="0">
                <a:latin typeface="+mj-ea"/>
                <a:ea typeface="+mj-ea"/>
              </a:rPr>
              <a:t>情報を使って那須岳の噴火による被害の影響範囲を調べ理解する</a:t>
            </a:r>
          </a:p>
          <a:p>
            <a:pPr marL="457200" indent="-457200" eaLnBrk="1" hangingPunct="1">
              <a:defRPr/>
            </a:pPr>
            <a:r>
              <a:rPr lang="ja-JP" altLang="en-US" sz="1050" dirty="0" smtClean="0">
                <a:latin typeface="+mj-ea"/>
                <a:ea typeface="+mj-ea"/>
              </a:rPr>
              <a:t>２．地図</a:t>
            </a:r>
            <a:r>
              <a:rPr lang="ja-JP" altLang="en-US" sz="1050" dirty="0">
                <a:latin typeface="+mj-ea"/>
                <a:ea typeface="+mj-ea"/>
              </a:rPr>
              <a:t>情報を使って那須岳が噴火した時の避難場所や避難経路を調べ理解する</a:t>
            </a:r>
          </a:p>
          <a:p>
            <a:pPr marL="457200" indent="-457200" eaLnBrk="1" hangingPunct="1">
              <a:defRPr/>
            </a:pPr>
            <a:r>
              <a:rPr lang="ja-JP" altLang="en-US" sz="1050" dirty="0">
                <a:latin typeface="+mj-ea"/>
                <a:ea typeface="+mj-ea"/>
              </a:rPr>
              <a:t>３</a:t>
            </a:r>
            <a:r>
              <a:rPr lang="en-US" altLang="ja-JP" sz="1050" dirty="0" smtClean="0">
                <a:latin typeface="+mj-ea"/>
                <a:ea typeface="+mj-ea"/>
              </a:rPr>
              <a:t>.</a:t>
            </a:r>
            <a:r>
              <a:rPr lang="ja-JP" altLang="en-US" sz="1050" dirty="0" err="1" smtClean="0">
                <a:latin typeface="+mj-ea"/>
                <a:ea typeface="+mj-ea"/>
              </a:rPr>
              <a:t>．</a:t>
            </a:r>
            <a:r>
              <a:rPr lang="ja-JP" altLang="en-US" sz="1050" dirty="0" smtClean="0">
                <a:latin typeface="+mj-ea"/>
                <a:ea typeface="+mj-ea"/>
              </a:rPr>
              <a:t>地図</a:t>
            </a:r>
            <a:r>
              <a:rPr lang="ja-JP" altLang="en-US" sz="1050" dirty="0">
                <a:latin typeface="+mj-ea"/>
                <a:ea typeface="+mj-ea"/>
              </a:rPr>
              <a:t>情報を使って那須岳が噴火した時や噴火警報を認知した時の対応行動を考える</a:t>
            </a:r>
            <a:endParaRPr lang="ja-JP" altLang="en-US" sz="1050" dirty="0">
              <a:latin typeface="+mj-ea"/>
              <a:ea typeface="+mj-ea"/>
            </a:endParaRPr>
          </a:p>
        </p:txBody>
      </p:sp>
      <p:sp>
        <p:nvSpPr>
          <p:cNvPr id="2066" name="テキスト ボックス 11"/>
          <p:cNvSpPr txBox="1">
            <a:spLocks noChangeArrowheads="1"/>
          </p:cNvSpPr>
          <p:nvPr/>
        </p:nvSpPr>
        <p:spPr bwMode="auto">
          <a:xfrm>
            <a:off x="1236602" y="1902050"/>
            <a:ext cx="886556" cy="241980"/>
          </a:xfrm>
          <a:prstGeom prst="rect">
            <a:avLst/>
          </a:prstGeom>
          <a:solidFill>
            <a:schemeClr val="accent1"/>
          </a:solidFill>
          <a:ln w="9525">
            <a:noFill/>
            <a:miter lim="800000"/>
            <a:headEnd/>
            <a:tailEnd/>
          </a:ln>
        </p:spPr>
        <p:txBody>
          <a:bodyPr wrap="square" tIns="36000" bIns="36000">
            <a:spAutoFit/>
          </a:bodyPr>
          <a:lstStyle/>
          <a:p>
            <a:pPr algn="ctr" eaLnBrk="1" hangingPunct="1">
              <a:defRPr/>
            </a:pPr>
            <a:r>
              <a:rPr lang="ja-JP" altLang="en-US" sz="1100" dirty="0">
                <a:solidFill>
                  <a:schemeClr val="bg1"/>
                </a:solidFill>
                <a:latin typeface="+mj-ea"/>
                <a:ea typeface="+mj-ea"/>
              </a:rPr>
              <a:t>学習目標</a:t>
            </a:r>
          </a:p>
        </p:txBody>
      </p:sp>
      <p:sp>
        <p:nvSpPr>
          <p:cNvPr id="28" name="正方形/長方形 27"/>
          <p:cNvSpPr/>
          <p:nvPr/>
        </p:nvSpPr>
        <p:spPr>
          <a:xfrm>
            <a:off x="1228544" y="1560640"/>
            <a:ext cx="4696216" cy="307777"/>
          </a:xfrm>
          <a:prstGeom prst="rect">
            <a:avLst/>
          </a:prstGeom>
          <a:ln>
            <a:noFill/>
          </a:ln>
        </p:spPr>
        <p:txBody>
          <a:bodyPr wrap="square">
            <a:spAutoFit/>
          </a:bodyPr>
          <a:lstStyle/>
          <a:p>
            <a:pPr marL="177800" indent="-177800" eaLnBrk="1" hangingPunct="1">
              <a:defRPr/>
            </a:pPr>
            <a:r>
              <a:rPr lang="ja-JP" altLang="en-US" sz="1400" dirty="0">
                <a:latin typeface="+mj-ea"/>
                <a:ea typeface="+mj-ea"/>
              </a:rPr>
              <a:t>火山噴火による災害を学び噴火への備えを考える</a:t>
            </a:r>
          </a:p>
        </p:txBody>
      </p:sp>
      <p:sp>
        <p:nvSpPr>
          <p:cNvPr id="30" name="テキスト ボックス 11"/>
          <p:cNvSpPr txBox="1">
            <a:spLocks noChangeArrowheads="1"/>
          </p:cNvSpPr>
          <p:nvPr/>
        </p:nvSpPr>
        <p:spPr bwMode="auto">
          <a:xfrm>
            <a:off x="1225619" y="1318518"/>
            <a:ext cx="897538" cy="241980"/>
          </a:xfrm>
          <a:prstGeom prst="rect">
            <a:avLst/>
          </a:prstGeom>
          <a:solidFill>
            <a:schemeClr val="accent1"/>
          </a:solidFill>
          <a:ln w="9525">
            <a:noFill/>
            <a:miter lim="800000"/>
            <a:headEnd/>
            <a:tailEnd/>
          </a:ln>
        </p:spPr>
        <p:txBody>
          <a:bodyPr wrap="square" tIns="36000" bIns="36000">
            <a:spAutoFit/>
          </a:bodyPr>
          <a:lstStyle/>
          <a:p>
            <a:pPr algn="ctr" eaLnBrk="1" hangingPunct="1">
              <a:defRPr/>
            </a:pPr>
            <a:r>
              <a:rPr lang="ja-JP" altLang="en-US" sz="1100" dirty="0">
                <a:solidFill>
                  <a:schemeClr val="bg1"/>
                </a:solidFill>
                <a:latin typeface="+mj-ea"/>
                <a:ea typeface="+mj-ea"/>
              </a:rPr>
              <a:t>タイトル</a:t>
            </a:r>
          </a:p>
        </p:txBody>
      </p:sp>
      <p:sp>
        <p:nvSpPr>
          <p:cNvPr id="31" name="正方形/長方形 30"/>
          <p:cNvSpPr/>
          <p:nvPr/>
        </p:nvSpPr>
        <p:spPr>
          <a:xfrm>
            <a:off x="1232656" y="4119144"/>
            <a:ext cx="5551097" cy="307777"/>
          </a:xfrm>
          <a:prstGeom prst="rect">
            <a:avLst/>
          </a:prstGeom>
          <a:ln>
            <a:noFill/>
          </a:ln>
        </p:spPr>
        <p:txBody>
          <a:bodyPr wrap="square">
            <a:spAutoFit/>
          </a:bodyPr>
          <a:lstStyle/>
          <a:p>
            <a:pPr marL="177800" indent="-177800" eaLnBrk="1" hangingPunct="1">
              <a:defRPr/>
            </a:pPr>
            <a:r>
              <a:rPr lang="ja-JP" altLang="en-US" sz="1400" dirty="0">
                <a:latin typeface="+mj-ea"/>
                <a:ea typeface="+mj-ea"/>
              </a:rPr>
              <a:t>火山噴火災害のリスクを理解して身を守る対応行動を考える</a:t>
            </a:r>
          </a:p>
        </p:txBody>
      </p:sp>
      <p:sp>
        <p:nvSpPr>
          <p:cNvPr id="47" name="テキスト ボックス 11"/>
          <p:cNvSpPr txBox="1">
            <a:spLocks noChangeArrowheads="1"/>
          </p:cNvSpPr>
          <p:nvPr/>
        </p:nvSpPr>
        <p:spPr bwMode="auto">
          <a:xfrm>
            <a:off x="1236602" y="2755547"/>
            <a:ext cx="886556" cy="241980"/>
          </a:xfrm>
          <a:prstGeom prst="rect">
            <a:avLst/>
          </a:prstGeom>
          <a:solidFill>
            <a:schemeClr val="accent1"/>
          </a:solidFill>
          <a:ln w="9525">
            <a:noFill/>
            <a:miter lim="800000"/>
            <a:headEnd/>
            <a:tailEnd/>
          </a:ln>
        </p:spPr>
        <p:txBody>
          <a:bodyPr wrap="square" tIns="36000" bIns="36000">
            <a:spAutoFit/>
          </a:bodyPr>
          <a:lstStyle/>
          <a:p>
            <a:pPr algn="ctr" eaLnBrk="1" hangingPunct="1">
              <a:defRPr/>
            </a:pPr>
            <a:r>
              <a:rPr lang="ja-JP" altLang="en-US" sz="1100" dirty="0">
                <a:solidFill>
                  <a:schemeClr val="bg1"/>
                </a:solidFill>
                <a:latin typeface="+mj-ea"/>
                <a:ea typeface="+mj-ea"/>
              </a:rPr>
              <a:t>学習指導案</a:t>
            </a:r>
          </a:p>
        </p:txBody>
      </p:sp>
      <p:sp>
        <p:nvSpPr>
          <p:cNvPr id="49" name="テキスト ボックス 11"/>
          <p:cNvSpPr txBox="1">
            <a:spLocks noChangeArrowheads="1"/>
          </p:cNvSpPr>
          <p:nvPr/>
        </p:nvSpPr>
        <p:spPr bwMode="auto">
          <a:xfrm>
            <a:off x="1235847" y="2993455"/>
            <a:ext cx="2980184" cy="253916"/>
          </a:xfrm>
          <a:prstGeom prst="rect">
            <a:avLst/>
          </a:prstGeom>
          <a:noFill/>
          <a:ln w="9525">
            <a:noFill/>
            <a:miter lim="800000"/>
            <a:headEnd/>
            <a:tailEnd/>
          </a:ln>
        </p:spPr>
        <p:txBody>
          <a:bodyPr wrap="square">
            <a:spAutoFit/>
          </a:bodyPr>
          <a:lstStyle/>
          <a:p>
            <a:pPr eaLnBrk="1" hangingPunct="1">
              <a:defRPr/>
            </a:pPr>
            <a:r>
              <a:rPr lang="ja-JP" altLang="en-US" sz="1050" dirty="0" smtClean="0">
                <a:latin typeface="+mj-ea"/>
                <a:ea typeface="+mj-ea"/>
              </a:rPr>
              <a:t>ステップ</a:t>
            </a:r>
            <a:r>
              <a:rPr lang="en-US" altLang="ja-JP" sz="1050" dirty="0" smtClean="0">
                <a:latin typeface="+mj-ea"/>
                <a:ea typeface="+mj-ea"/>
              </a:rPr>
              <a:t>1</a:t>
            </a:r>
            <a:r>
              <a:rPr lang="ja-JP" altLang="en-US" sz="1050" dirty="0" smtClean="0">
                <a:latin typeface="+mj-ea"/>
                <a:ea typeface="+mj-ea"/>
              </a:rPr>
              <a:t>・</a:t>
            </a:r>
            <a:r>
              <a:rPr lang="ja-JP" altLang="en-US" sz="1050" dirty="0">
                <a:latin typeface="+mj-ea"/>
                <a:ea typeface="+mj-ea"/>
              </a:rPr>
              <a:t>学習指導案</a:t>
            </a:r>
            <a:r>
              <a:rPr lang="ja-JP" altLang="ja-JP" sz="1050" dirty="0" smtClean="0">
                <a:latin typeface="+mj-ea"/>
                <a:ea typeface="+mj-ea"/>
              </a:rPr>
              <a:t>（</a:t>
            </a:r>
            <a:r>
              <a:rPr lang="en-US" altLang="ja-JP" sz="1050" dirty="0" smtClean="0">
                <a:latin typeface="+mj-ea"/>
                <a:ea typeface="+mj-ea"/>
              </a:rPr>
              <a:t>50</a:t>
            </a:r>
            <a:r>
              <a:rPr lang="ja-JP" altLang="ja-JP" sz="1050" dirty="0" smtClean="0">
                <a:latin typeface="+mj-ea"/>
                <a:ea typeface="+mj-ea"/>
              </a:rPr>
              <a:t>分</a:t>
            </a:r>
            <a:r>
              <a:rPr lang="ja-JP" altLang="ja-JP" sz="1050" dirty="0">
                <a:latin typeface="+mj-ea"/>
                <a:ea typeface="+mj-ea"/>
              </a:rPr>
              <a:t>）</a:t>
            </a:r>
            <a:r>
              <a:rPr lang="ja-JP" altLang="en-US" sz="1050" dirty="0">
                <a:latin typeface="+mj-ea"/>
                <a:ea typeface="+mj-ea"/>
              </a:rPr>
              <a:t>　　　　　</a:t>
            </a:r>
          </a:p>
        </p:txBody>
      </p:sp>
      <p:sp>
        <p:nvSpPr>
          <p:cNvPr id="51" name="テキスト ボックス 11"/>
          <p:cNvSpPr txBox="1">
            <a:spLocks noChangeArrowheads="1"/>
          </p:cNvSpPr>
          <p:nvPr/>
        </p:nvSpPr>
        <p:spPr bwMode="auto">
          <a:xfrm>
            <a:off x="1230083" y="5558359"/>
            <a:ext cx="3557644" cy="253916"/>
          </a:xfrm>
          <a:prstGeom prst="rect">
            <a:avLst/>
          </a:prstGeom>
          <a:noFill/>
          <a:ln w="9525">
            <a:noFill/>
            <a:miter lim="800000"/>
            <a:headEnd/>
            <a:tailEnd/>
          </a:ln>
        </p:spPr>
        <p:txBody>
          <a:bodyPr wrap="square">
            <a:spAutoFit/>
          </a:bodyPr>
          <a:lstStyle/>
          <a:p>
            <a:pPr eaLnBrk="1" hangingPunct="1">
              <a:defRPr/>
            </a:pPr>
            <a:r>
              <a:rPr lang="ja-JP" altLang="en-US" sz="1050" dirty="0" smtClean="0">
                <a:latin typeface="+mj-ea"/>
              </a:rPr>
              <a:t>ステップ</a:t>
            </a:r>
            <a:r>
              <a:rPr lang="en-US" altLang="ja-JP" sz="1050" dirty="0" smtClean="0">
                <a:latin typeface="+mj-ea"/>
              </a:rPr>
              <a:t>2</a:t>
            </a:r>
            <a:r>
              <a:rPr lang="ja-JP" altLang="en-US" sz="1050" dirty="0" smtClean="0">
                <a:latin typeface="+mj-ea"/>
              </a:rPr>
              <a:t>・</a:t>
            </a:r>
            <a:r>
              <a:rPr lang="ja-JP" altLang="en-US" sz="1050" dirty="0">
                <a:latin typeface="+mj-ea"/>
              </a:rPr>
              <a:t>学習指導案</a:t>
            </a:r>
            <a:r>
              <a:rPr lang="ja-JP" altLang="ja-JP" sz="1050" dirty="0" smtClean="0">
                <a:latin typeface="+mj-ea"/>
              </a:rPr>
              <a:t>（</a:t>
            </a:r>
            <a:r>
              <a:rPr lang="en-US" altLang="ja-JP" sz="1050" dirty="0" smtClean="0">
                <a:latin typeface="+mj-ea"/>
              </a:rPr>
              <a:t>50</a:t>
            </a:r>
            <a:r>
              <a:rPr lang="ja-JP" altLang="ja-JP" sz="1050" dirty="0" smtClean="0">
                <a:latin typeface="+mj-ea"/>
              </a:rPr>
              <a:t>分</a:t>
            </a:r>
            <a:r>
              <a:rPr lang="ja-JP" altLang="ja-JP" sz="1050" dirty="0">
                <a:latin typeface="+mj-ea"/>
              </a:rPr>
              <a:t>）</a:t>
            </a:r>
            <a:endParaRPr lang="ja-JP" altLang="en-US" sz="1050" dirty="0">
              <a:latin typeface="+mj-ea"/>
              <a:ea typeface="+mj-ea"/>
            </a:endParaRPr>
          </a:p>
        </p:txBody>
      </p:sp>
      <p:sp>
        <p:nvSpPr>
          <p:cNvPr id="32" name="テキスト ボックス 41"/>
          <p:cNvSpPr txBox="1">
            <a:spLocks noChangeArrowheads="1"/>
          </p:cNvSpPr>
          <p:nvPr/>
        </p:nvSpPr>
        <p:spPr bwMode="auto">
          <a:xfrm>
            <a:off x="1230083" y="7255848"/>
            <a:ext cx="5547153" cy="415498"/>
          </a:xfrm>
          <a:prstGeom prst="rect">
            <a:avLst/>
          </a:prstGeom>
          <a:noFill/>
          <a:ln w="9525">
            <a:noFill/>
            <a:miter lim="800000"/>
            <a:headEnd/>
            <a:tailEnd/>
          </a:ln>
        </p:spPr>
        <p:txBody>
          <a:bodyPr wrap="square">
            <a:spAutoFit/>
          </a:bodyPr>
          <a:lstStyle/>
          <a:p>
            <a:pPr eaLnBrk="1" hangingPunct="1">
              <a:defRPr/>
            </a:pPr>
            <a:r>
              <a:rPr lang="ja-JP" altLang="en-US" sz="1050" dirty="0" smtClean="0">
                <a:latin typeface="+mj-ea"/>
                <a:ea typeface="+mj-ea"/>
              </a:rPr>
              <a:t>１</a:t>
            </a:r>
            <a:r>
              <a:rPr lang="ja-JP" altLang="en-US" sz="1050" dirty="0">
                <a:latin typeface="+mj-ea"/>
                <a:ea typeface="+mj-ea"/>
              </a:rPr>
              <a:t>．登山を通じて那須岳が噴火して起こる被害の影響範囲や地形特性を理解する</a:t>
            </a:r>
            <a:endParaRPr lang="ja-JP" altLang="en-US" sz="1050" dirty="0" smtClean="0">
              <a:latin typeface="+mj-ea"/>
              <a:ea typeface="+mj-ea"/>
            </a:endParaRPr>
          </a:p>
          <a:p>
            <a:pPr eaLnBrk="1" hangingPunct="1">
              <a:defRPr/>
            </a:pPr>
            <a:r>
              <a:rPr lang="ja-JP" altLang="en-US" sz="1050" dirty="0" smtClean="0">
                <a:latin typeface="+mj-ea"/>
                <a:ea typeface="+mj-ea"/>
              </a:rPr>
              <a:t>２</a:t>
            </a:r>
            <a:r>
              <a:rPr lang="ja-JP" altLang="en-US" sz="1050" dirty="0">
                <a:latin typeface="+mj-ea"/>
                <a:ea typeface="+mj-ea"/>
              </a:rPr>
              <a:t>．登山を</a:t>
            </a:r>
            <a:r>
              <a:rPr lang="ja-JP" altLang="en-US" sz="1050" dirty="0" smtClean="0">
                <a:latin typeface="+mj-ea"/>
                <a:ea typeface="+mj-ea"/>
              </a:rPr>
              <a:t>通じて那須</a:t>
            </a:r>
            <a:r>
              <a:rPr lang="ja-JP" altLang="en-US" sz="1050" dirty="0">
                <a:latin typeface="+mj-ea"/>
                <a:ea typeface="+mj-ea"/>
              </a:rPr>
              <a:t>岳が噴火したときのその場に応じた対応行動を理解する　</a:t>
            </a:r>
          </a:p>
        </p:txBody>
      </p:sp>
      <p:sp>
        <p:nvSpPr>
          <p:cNvPr id="53" name="テキスト ボックス 11"/>
          <p:cNvSpPr txBox="1">
            <a:spLocks noChangeArrowheads="1"/>
          </p:cNvSpPr>
          <p:nvPr/>
        </p:nvSpPr>
        <p:spPr bwMode="auto">
          <a:xfrm>
            <a:off x="1230083" y="8134508"/>
            <a:ext cx="5547153" cy="253916"/>
          </a:xfrm>
          <a:prstGeom prst="rect">
            <a:avLst/>
          </a:prstGeom>
          <a:noFill/>
          <a:ln w="9525">
            <a:noFill/>
            <a:miter lim="800000"/>
            <a:headEnd/>
            <a:tailEnd/>
          </a:ln>
        </p:spPr>
        <p:txBody>
          <a:bodyPr wrap="square">
            <a:spAutoFit/>
          </a:bodyPr>
          <a:lstStyle/>
          <a:p>
            <a:pPr eaLnBrk="1" hangingPunct="1">
              <a:defRPr/>
            </a:pPr>
            <a:r>
              <a:rPr lang="ja-JP" altLang="en-US" sz="1050" dirty="0" smtClean="0">
                <a:latin typeface="+mj-ea"/>
                <a:ea typeface="+mj-ea"/>
              </a:rPr>
              <a:t>ステップ</a:t>
            </a:r>
            <a:r>
              <a:rPr lang="en-US" altLang="ja-JP" sz="1050" dirty="0" smtClean="0">
                <a:latin typeface="+mj-ea"/>
                <a:ea typeface="+mj-ea"/>
              </a:rPr>
              <a:t>3</a:t>
            </a:r>
            <a:r>
              <a:rPr lang="ja-JP" altLang="en-US" sz="1050" dirty="0" smtClean="0">
                <a:latin typeface="+mj-ea"/>
                <a:ea typeface="+mj-ea"/>
              </a:rPr>
              <a:t>・</a:t>
            </a:r>
            <a:r>
              <a:rPr lang="ja-JP" altLang="en-US" sz="1050" dirty="0" smtClean="0">
                <a:latin typeface="+mj-ea"/>
                <a:ea typeface="+mj-ea"/>
              </a:rPr>
              <a:t>学習</a:t>
            </a:r>
            <a:r>
              <a:rPr lang="zh-TW" altLang="en-US" sz="1050" dirty="0" smtClean="0">
                <a:latin typeface="+mj-ea"/>
                <a:ea typeface="+mj-ea"/>
              </a:rPr>
              <a:t>指導</a:t>
            </a:r>
            <a:r>
              <a:rPr lang="zh-TW" altLang="en-US" sz="1050" dirty="0">
                <a:latin typeface="+mj-ea"/>
                <a:ea typeface="+mj-ea"/>
              </a:rPr>
              <a:t>案</a:t>
            </a:r>
            <a:r>
              <a:rPr lang="zh-TW" altLang="en-US" sz="1050" dirty="0" smtClean="0">
                <a:latin typeface="+mj-ea"/>
                <a:ea typeface="+mj-ea"/>
              </a:rPr>
              <a:t>（</a:t>
            </a:r>
            <a:r>
              <a:rPr lang="en-US" altLang="ja-JP" sz="1050" dirty="0" smtClean="0">
                <a:latin typeface="+mj-ea"/>
                <a:ea typeface="+mj-ea"/>
              </a:rPr>
              <a:t>50</a:t>
            </a:r>
            <a:r>
              <a:rPr lang="zh-TW" altLang="en-US" sz="1050" dirty="0" smtClean="0">
                <a:latin typeface="+mj-ea"/>
                <a:ea typeface="+mj-ea"/>
              </a:rPr>
              <a:t>分）</a:t>
            </a:r>
            <a:endParaRPr lang="ja-JP" altLang="en-US" sz="1050" dirty="0" smtClean="0">
              <a:latin typeface="+mj-ea"/>
              <a:ea typeface="+mj-ea"/>
            </a:endParaRPr>
          </a:p>
        </p:txBody>
      </p:sp>
      <p:sp>
        <p:nvSpPr>
          <p:cNvPr id="34" name="テキスト ボックス 40"/>
          <p:cNvSpPr txBox="1">
            <a:spLocks noChangeArrowheads="1"/>
          </p:cNvSpPr>
          <p:nvPr/>
        </p:nvSpPr>
        <p:spPr bwMode="auto">
          <a:xfrm>
            <a:off x="1230083" y="6664483"/>
            <a:ext cx="5489953" cy="307777"/>
          </a:xfrm>
          <a:prstGeom prst="rect">
            <a:avLst/>
          </a:prstGeom>
          <a:noFill/>
          <a:ln w="9525">
            <a:noFill/>
            <a:miter lim="800000"/>
            <a:headEnd/>
            <a:tailEnd/>
          </a:ln>
        </p:spPr>
        <p:txBody>
          <a:bodyPr wrap="square">
            <a:spAutoFit/>
          </a:bodyPr>
          <a:lstStyle/>
          <a:p>
            <a:pPr eaLnBrk="1" hangingPunct="1">
              <a:defRPr/>
            </a:pPr>
            <a:r>
              <a:rPr lang="ja-JP" altLang="en-US" sz="1400" dirty="0">
                <a:latin typeface="+mj-ea"/>
                <a:ea typeface="+mj-ea"/>
              </a:rPr>
              <a:t>登山を通じて火山噴火災害への対応力を深める</a:t>
            </a:r>
          </a:p>
        </p:txBody>
      </p:sp>
      <p:sp>
        <p:nvSpPr>
          <p:cNvPr id="33" name="テキスト ボックス 11"/>
          <p:cNvSpPr txBox="1">
            <a:spLocks noChangeArrowheads="1"/>
          </p:cNvSpPr>
          <p:nvPr/>
        </p:nvSpPr>
        <p:spPr bwMode="auto">
          <a:xfrm>
            <a:off x="1235180" y="3281989"/>
            <a:ext cx="887977" cy="241980"/>
          </a:xfrm>
          <a:prstGeom prst="rect">
            <a:avLst/>
          </a:prstGeom>
          <a:solidFill>
            <a:schemeClr val="accent1"/>
          </a:solidFill>
          <a:ln w="9525">
            <a:noFill/>
            <a:miter lim="800000"/>
            <a:headEnd/>
            <a:tailEnd/>
          </a:ln>
        </p:spPr>
        <p:txBody>
          <a:bodyPr wrap="square" tIns="36000" bIns="36000">
            <a:spAutoFit/>
          </a:bodyPr>
          <a:lstStyle/>
          <a:p>
            <a:pPr algn="ctr">
              <a:defRPr/>
            </a:pPr>
            <a:r>
              <a:rPr lang="ja-JP" altLang="en-US" sz="1100" dirty="0" smtClean="0">
                <a:solidFill>
                  <a:schemeClr val="bg1"/>
                </a:solidFill>
                <a:latin typeface="+mj-ea"/>
                <a:ea typeface="+mj-ea"/>
              </a:rPr>
              <a:t>使用教材</a:t>
            </a:r>
            <a:endParaRPr lang="ja-JP" altLang="en-US" sz="1100" dirty="0">
              <a:solidFill>
                <a:schemeClr val="bg1"/>
              </a:solidFill>
              <a:latin typeface="+mj-ea"/>
              <a:ea typeface="+mj-ea"/>
            </a:endParaRPr>
          </a:p>
        </p:txBody>
      </p:sp>
      <p:sp>
        <p:nvSpPr>
          <p:cNvPr id="38" name="テキスト ボックス 11"/>
          <p:cNvSpPr txBox="1">
            <a:spLocks noChangeArrowheads="1"/>
          </p:cNvSpPr>
          <p:nvPr/>
        </p:nvSpPr>
        <p:spPr bwMode="auto">
          <a:xfrm>
            <a:off x="1235847" y="3518101"/>
            <a:ext cx="5466718" cy="276999"/>
          </a:xfrm>
          <a:prstGeom prst="rect">
            <a:avLst/>
          </a:prstGeom>
          <a:noFill/>
          <a:ln w="9525">
            <a:noFill/>
            <a:miter lim="800000"/>
            <a:headEnd/>
            <a:tailEnd/>
          </a:ln>
        </p:spPr>
        <p:txBody>
          <a:bodyPr wrap="square">
            <a:spAutoFit/>
          </a:bodyPr>
          <a:lstStyle/>
          <a:p>
            <a:pPr>
              <a:defRPr/>
            </a:pPr>
            <a:r>
              <a:rPr lang="ja-JP" altLang="en-US" sz="1050" dirty="0" smtClean="0">
                <a:latin typeface="+mj-ea"/>
                <a:ea typeface="+mj-ea"/>
              </a:rPr>
              <a:t>デジタル教材（学習用スライド）・</a:t>
            </a:r>
            <a:r>
              <a:rPr lang="ja-JP" altLang="en-US" sz="1050" dirty="0">
                <a:latin typeface="+mj-ea"/>
                <a:ea typeface="+mj-ea"/>
              </a:rPr>
              <a:t>火山防災ハンドブック（那須岳火山防災協議会）　　　　　　　　　　　　　</a:t>
            </a:r>
            <a:r>
              <a:rPr lang="ja-JP" altLang="en-US" sz="1200" dirty="0">
                <a:latin typeface="+mj-ea"/>
                <a:ea typeface="+mj-ea"/>
              </a:rPr>
              <a:t>　　　　</a:t>
            </a:r>
          </a:p>
        </p:txBody>
      </p:sp>
      <p:sp>
        <p:nvSpPr>
          <p:cNvPr id="46" name="テキスト ボックス 11"/>
          <p:cNvSpPr txBox="1">
            <a:spLocks noChangeArrowheads="1"/>
          </p:cNvSpPr>
          <p:nvPr/>
        </p:nvSpPr>
        <p:spPr bwMode="auto">
          <a:xfrm>
            <a:off x="1230083" y="6098410"/>
            <a:ext cx="5625044" cy="253916"/>
          </a:xfrm>
          <a:prstGeom prst="rect">
            <a:avLst/>
          </a:prstGeom>
          <a:noFill/>
          <a:ln w="9525">
            <a:noFill/>
            <a:miter lim="800000"/>
            <a:headEnd/>
            <a:tailEnd/>
          </a:ln>
        </p:spPr>
        <p:txBody>
          <a:bodyPr wrap="square">
            <a:spAutoFit/>
          </a:bodyPr>
          <a:lstStyle/>
          <a:p>
            <a:pPr>
              <a:defRPr/>
            </a:pPr>
            <a:r>
              <a:rPr lang="ja-JP" altLang="en-US" sz="1050" dirty="0" smtClean="0">
                <a:latin typeface="+mj-ea"/>
                <a:ea typeface="+mj-ea"/>
              </a:rPr>
              <a:t>デジタル教材</a:t>
            </a:r>
            <a:r>
              <a:rPr lang="ja-JP" altLang="en-US" sz="1050" dirty="0" smtClean="0">
                <a:latin typeface="+mj-ea"/>
                <a:ea typeface="ＭＳ Ｐゴシック" charset="-128"/>
              </a:rPr>
              <a:t> 「</a:t>
            </a:r>
            <a:r>
              <a:rPr lang="en-US" altLang="ja-JP" sz="1050" dirty="0">
                <a:latin typeface="+mj-ea"/>
                <a:ea typeface="+mj-ea"/>
              </a:rPr>
              <a:t>YOU@RISK</a:t>
            </a:r>
            <a:r>
              <a:rPr lang="ja-JP" altLang="en-US" sz="1050" dirty="0" smtClean="0">
                <a:latin typeface="+mj-ea"/>
                <a:ea typeface="+mj-ea"/>
              </a:rPr>
              <a:t>火山版（防災科研）」、</a:t>
            </a:r>
            <a:r>
              <a:rPr lang="ja-JP" altLang="en-US" sz="1050" dirty="0" smtClean="0">
                <a:latin typeface="+mj-ea"/>
              </a:rPr>
              <a:t>ワークシート </a:t>
            </a:r>
            <a:r>
              <a:rPr lang="ja-JP" altLang="en-US" sz="1050" dirty="0">
                <a:latin typeface="+mj-ea"/>
              </a:rPr>
              <a:t>「火山噴火から自分の身を守ろう</a:t>
            </a:r>
            <a:r>
              <a:rPr lang="ja-JP" altLang="en-US" sz="1050" dirty="0" smtClean="0">
                <a:latin typeface="+mj-ea"/>
              </a:rPr>
              <a:t>！</a:t>
            </a:r>
            <a:r>
              <a:rPr lang="ja-JP" altLang="en-US" sz="1050" dirty="0">
                <a:latin typeface="+mj-ea"/>
                <a:ea typeface="+mj-ea"/>
              </a:rPr>
              <a:t>　　　　　　　　　　　　　　</a:t>
            </a:r>
          </a:p>
        </p:txBody>
      </p:sp>
      <p:pic>
        <p:nvPicPr>
          <p:cNvPr id="3105" name="図 43" descr="背景パターン&#10;&#10;自動的に生成された説明"/>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7660" y="35496"/>
            <a:ext cx="975890" cy="533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6" name="正方形/長方形 23"/>
          <p:cNvSpPr>
            <a:spLocks noChangeArrowheads="1"/>
          </p:cNvSpPr>
          <p:nvPr/>
        </p:nvSpPr>
        <p:spPr bwMode="auto">
          <a:xfrm>
            <a:off x="4941888" y="8893175"/>
            <a:ext cx="19161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900">
                <a:latin typeface="Arial" panose="020B0604020202020204" pitchFamily="34" charset="0"/>
              </a:rPr>
              <a:t>防災教育リテラシー</a:t>
            </a:r>
            <a:r>
              <a:rPr lang="en-US" altLang="ja-JP" sz="900">
                <a:latin typeface="Arial" panose="020B0604020202020204" pitchFamily="34" charset="0"/>
              </a:rPr>
              <a:t>HUB</a:t>
            </a:r>
            <a:r>
              <a:rPr lang="ja-JP" altLang="en-US" sz="900">
                <a:latin typeface="Arial" panose="020B0604020202020204" pitchFamily="34" charset="0"/>
              </a:rPr>
              <a:t>　</a:t>
            </a:r>
            <a:r>
              <a:rPr lang="en-US" altLang="ja-JP" sz="900">
                <a:latin typeface="Arial" panose="020B0604020202020204" pitchFamily="34" charset="0"/>
              </a:rPr>
              <a:t>Ver.1</a:t>
            </a:r>
            <a:endParaRPr lang="ja-JP" altLang="en-US" sz="900">
              <a:latin typeface="Arial" panose="020B0604020202020204" pitchFamily="34" charset="0"/>
            </a:endParaRPr>
          </a:p>
        </p:txBody>
      </p:sp>
      <p:sp>
        <p:nvSpPr>
          <p:cNvPr id="76" name="テキスト ボックス 11"/>
          <p:cNvSpPr txBox="1">
            <a:spLocks noChangeArrowheads="1"/>
          </p:cNvSpPr>
          <p:nvPr/>
        </p:nvSpPr>
        <p:spPr bwMode="auto">
          <a:xfrm>
            <a:off x="1231194" y="4464171"/>
            <a:ext cx="891964" cy="241980"/>
          </a:xfrm>
          <a:prstGeom prst="rect">
            <a:avLst/>
          </a:prstGeom>
          <a:solidFill>
            <a:srgbClr val="EE86A7"/>
          </a:solidFill>
          <a:ln w="9525">
            <a:noFill/>
            <a:miter lim="800000"/>
            <a:headEnd/>
            <a:tailEnd/>
          </a:ln>
        </p:spPr>
        <p:txBody>
          <a:bodyPr wrap="square" tIns="36000" bIns="36000">
            <a:spAutoFit/>
          </a:bodyPr>
          <a:lstStyle/>
          <a:p>
            <a:pPr algn="ctr" eaLnBrk="1" hangingPunct="1">
              <a:defRPr/>
            </a:pPr>
            <a:r>
              <a:rPr lang="ja-JP" altLang="en-US" sz="1100" dirty="0">
                <a:solidFill>
                  <a:schemeClr val="bg1"/>
                </a:solidFill>
                <a:latin typeface="+mj-ea"/>
                <a:ea typeface="+mj-ea"/>
              </a:rPr>
              <a:t>学習目標</a:t>
            </a:r>
          </a:p>
        </p:txBody>
      </p:sp>
      <p:sp>
        <p:nvSpPr>
          <p:cNvPr id="77" name="テキスト ボックス 11"/>
          <p:cNvSpPr txBox="1">
            <a:spLocks noChangeArrowheads="1"/>
          </p:cNvSpPr>
          <p:nvPr/>
        </p:nvSpPr>
        <p:spPr bwMode="auto">
          <a:xfrm>
            <a:off x="1232656" y="3877164"/>
            <a:ext cx="890502" cy="241980"/>
          </a:xfrm>
          <a:prstGeom prst="rect">
            <a:avLst/>
          </a:prstGeom>
          <a:solidFill>
            <a:srgbClr val="EE86A7"/>
          </a:solidFill>
          <a:ln w="9525">
            <a:noFill/>
            <a:miter lim="800000"/>
            <a:headEnd/>
            <a:tailEnd/>
          </a:ln>
        </p:spPr>
        <p:txBody>
          <a:bodyPr wrap="square" tIns="36000" bIns="36000">
            <a:spAutoFit/>
          </a:bodyPr>
          <a:lstStyle/>
          <a:p>
            <a:pPr algn="ctr" eaLnBrk="1" hangingPunct="1">
              <a:defRPr/>
            </a:pPr>
            <a:r>
              <a:rPr lang="ja-JP" altLang="en-US" sz="1100" dirty="0">
                <a:solidFill>
                  <a:schemeClr val="bg1"/>
                </a:solidFill>
                <a:latin typeface="+mj-ea"/>
                <a:ea typeface="+mj-ea"/>
              </a:rPr>
              <a:t>タイトル</a:t>
            </a:r>
          </a:p>
        </p:txBody>
      </p:sp>
      <p:sp>
        <p:nvSpPr>
          <p:cNvPr id="78" name="テキスト ボックス 11"/>
          <p:cNvSpPr txBox="1">
            <a:spLocks noChangeArrowheads="1"/>
          </p:cNvSpPr>
          <p:nvPr/>
        </p:nvSpPr>
        <p:spPr bwMode="auto">
          <a:xfrm>
            <a:off x="1236602" y="5316237"/>
            <a:ext cx="886555" cy="241980"/>
          </a:xfrm>
          <a:prstGeom prst="rect">
            <a:avLst/>
          </a:prstGeom>
          <a:solidFill>
            <a:srgbClr val="EE86A7"/>
          </a:solidFill>
          <a:ln w="9525">
            <a:noFill/>
            <a:miter lim="800000"/>
            <a:headEnd/>
            <a:tailEnd/>
          </a:ln>
        </p:spPr>
        <p:txBody>
          <a:bodyPr wrap="square" tIns="36000" bIns="36000">
            <a:spAutoFit/>
          </a:bodyPr>
          <a:lstStyle/>
          <a:p>
            <a:pPr algn="ctr" eaLnBrk="1" hangingPunct="1">
              <a:defRPr/>
            </a:pPr>
            <a:r>
              <a:rPr lang="ja-JP" altLang="en-US" sz="1100" dirty="0">
                <a:solidFill>
                  <a:schemeClr val="bg1"/>
                </a:solidFill>
                <a:latin typeface="+mj-ea"/>
                <a:ea typeface="+mj-ea"/>
              </a:rPr>
              <a:t>学習指導案</a:t>
            </a:r>
          </a:p>
        </p:txBody>
      </p:sp>
      <p:sp>
        <p:nvSpPr>
          <p:cNvPr id="79" name="テキスト ボックス 11"/>
          <p:cNvSpPr txBox="1">
            <a:spLocks noChangeArrowheads="1"/>
          </p:cNvSpPr>
          <p:nvPr/>
        </p:nvSpPr>
        <p:spPr bwMode="auto">
          <a:xfrm>
            <a:off x="1236600" y="5856430"/>
            <a:ext cx="886557" cy="241980"/>
          </a:xfrm>
          <a:prstGeom prst="rect">
            <a:avLst/>
          </a:prstGeom>
          <a:solidFill>
            <a:srgbClr val="EE86A7"/>
          </a:solidFill>
          <a:ln w="9525">
            <a:noFill/>
            <a:miter lim="800000"/>
            <a:headEnd/>
            <a:tailEnd/>
          </a:ln>
        </p:spPr>
        <p:txBody>
          <a:bodyPr wrap="square" tIns="36000" bIns="36000">
            <a:spAutoFit/>
          </a:bodyPr>
          <a:lstStyle/>
          <a:p>
            <a:pPr algn="ctr">
              <a:defRPr/>
            </a:pPr>
            <a:r>
              <a:rPr lang="ja-JP" altLang="en-US" sz="1100" dirty="0" smtClean="0">
                <a:solidFill>
                  <a:schemeClr val="bg1"/>
                </a:solidFill>
                <a:latin typeface="+mj-ea"/>
                <a:ea typeface="+mj-ea"/>
              </a:rPr>
              <a:t>使用教材</a:t>
            </a:r>
            <a:endParaRPr lang="ja-JP" altLang="en-US" sz="1100" dirty="0">
              <a:solidFill>
                <a:schemeClr val="bg1"/>
              </a:solidFill>
              <a:latin typeface="+mj-ea"/>
              <a:ea typeface="+mj-ea"/>
            </a:endParaRPr>
          </a:p>
        </p:txBody>
      </p:sp>
      <p:sp>
        <p:nvSpPr>
          <p:cNvPr id="86" name="テキスト ボックス 11"/>
          <p:cNvSpPr txBox="1">
            <a:spLocks noChangeArrowheads="1"/>
          </p:cNvSpPr>
          <p:nvPr/>
        </p:nvSpPr>
        <p:spPr bwMode="auto">
          <a:xfrm>
            <a:off x="1230425" y="7014902"/>
            <a:ext cx="897291" cy="241980"/>
          </a:xfrm>
          <a:prstGeom prst="rect">
            <a:avLst/>
          </a:prstGeom>
          <a:solidFill>
            <a:srgbClr val="28B47A"/>
          </a:solidFill>
          <a:ln w="9525">
            <a:noFill/>
            <a:miter lim="800000"/>
            <a:headEnd/>
            <a:tailEnd/>
          </a:ln>
        </p:spPr>
        <p:txBody>
          <a:bodyPr wrap="square" tIns="36000" bIns="36000">
            <a:spAutoFit/>
          </a:bodyPr>
          <a:lstStyle/>
          <a:p>
            <a:pPr algn="ctr" eaLnBrk="1" hangingPunct="1">
              <a:defRPr/>
            </a:pPr>
            <a:r>
              <a:rPr lang="ja-JP" altLang="en-US" sz="1100" dirty="0">
                <a:solidFill>
                  <a:schemeClr val="bg1"/>
                </a:solidFill>
                <a:latin typeface="+mj-ea"/>
                <a:ea typeface="+mj-ea"/>
              </a:rPr>
              <a:t>学習目標</a:t>
            </a:r>
          </a:p>
        </p:txBody>
      </p:sp>
      <p:sp>
        <p:nvSpPr>
          <p:cNvPr id="87" name="テキスト ボックス 11"/>
          <p:cNvSpPr txBox="1">
            <a:spLocks noChangeArrowheads="1"/>
          </p:cNvSpPr>
          <p:nvPr/>
        </p:nvSpPr>
        <p:spPr bwMode="auto">
          <a:xfrm>
            <a:off x="1236602" y="6425772"/>
            <a:ext cx="896688" cy="241980"/>
          </a:xfrm>
          <a:prstGeom prst="rect">
            <a:avLst/>
          </a:prstGeom>
          <a:solidFill>
            <a:srgbClr val="28B47A"/>
          </a:solidFill>
          <a:ln w="9525">
            <a:noFill/>
            <a:miter lim="800000"/>
            <a:headEnd/>
            <a:tailEnd/>
          </a:ln>
        </p:spPr>
        <p:txBody>
          <a:bodyPr wrap="square" tIns="36000" bIns="36000">
            <a:spAutoFit/>
          </a:bodyPr>
          <a:lstStyle/>
          <a:p>
            <a:pPr algn="ctr" eaLnBrk="1" hangingPunct="1">
              <a:defRPr/>
            </a:pPr>
            <a:r>
              <a:rPr lang="ja-JP" altLang="en-US" sz="1100" dirty="0">
                <a:solidFill>
                  <a:schemeClr val="bg1"/>
                </a:solidFill>
                <a:latin typeface="+mj-ea"/>
                <a:ea typeface="+mj-ea"/>
              </a:rPr>
              <a:t>タイトル</a:t>
            </a:r>
          </a:p>
        </p:txBody>
      </p:sp>
      <p:sp>
        <p:nvSpPr>
          <p:cNvPr id="88" name="テキスト ボックス 11"/>
          <p:cNvSpPr txBox="1">
            <a:spLocks noChangeArrowheads="1"/>
          </p:cNvSpPr>
          <p:nvPr/>
        </p:nvSpPr>
        <p:spPr bwMode="auto">
          <a:xfrm>
            <a:off x="1231193" y="7894056"/>
            <a:ext cx="896523" cy="241980"/>
          </a:xfrm>
          <a:prstGeom prst="rect">
            <a:avLst/>
          </a:prstGeom>
          <a:solidFill>
            <a:srgbClr val="28B47A"/>
          </a:solidFill>
          <a:ln w="9525">
            <a:noFill/>
            <a:miter lim="800000"/>
            <a:headEnd/>
            <a:tailEnd/>
          </a:ln>
        </p:spPr>
        <p:txBody>
          <a:bodyPr wrap="square" tIns="36000" bIns="36000">
            <a:spAutoFit/>
          </a:bodyPr>
          <a:lstStyle/>
          <a:p>
            <a:pPr algn="ctr" eaLnBrk="1" hangingPunct="1">
              <a:defRPr/>
            </a:pPr>
            <a:r>
              <a:rPr lang="ja-JP" altLang="en-US" sz="1100" dirty="0">
                <a:solidFill>
                  <a:schemeClr val="bg1"/>
                </a:solidFill>
                <a:latin typeface="+mj-ea"/>
                <a:ea typeface="+mj-ea"/>
              </a:rPr>
              <a:t>学習指導案</a:t>
            </a:r>
          </a:p>
        </p:txBody>
      </p:sp>
      <p:sp>
        <p:nvSpPr>
          <p:cNvPr id="62" name="正方形/長方形 61"/>
          <p:cNvSpPr/>
          <p:nvPr/>
        </p:nvSpPr>
        <p:spPr>
          <a:xfrm>
            <a:off x="1230083" y="611841"/>
            <a:ext cx="5547153" cy="646324"/>
          </a:xfrm>
          <a:prstGeom prst="rect">
            <a:avLst/>
          </a:prstGeom>
          <a:solidFill>
            <a:srgbClr val="FFC000"/>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a:solidFill>
                  <a:schemeClr val="tx1"/>
                </a:solidFill>
              </a:rPr>
              <a:t>ICT</a:t>
            </a:r>
            <a:r>
              <a:rPr lang="ja-JP" altLang="en-US" sz="1200" dirty="0">
                <a:solidFill>
                  <a:schemeClr val="tx1"/>
                </a:solidFill>
              </a:rPr>
              <a:t>教材を使った３ステップの学習によって、火山噴火によって</a:t>
            </a:r>
            <a:r>
              <a:rPr lang="ja-JP" altLang="en-US" sz="1200" dirty="0" smtClean="0">
                <a:solidFill>
                  <a:schemeClr val="tx1"/>
                </a:solidFill>
              </a:rPr>
              <a:t>起こる災害</a:t>
            </a:r>
            <a:r>
              <a:rPr lang="ja-JP" altLang="en-US" sz="1200" dirty="0">
                <a:solidFill>
                  <a:schemeClr val="tx1"/>
                </a:solidFill>
              </a:rPr>
              <a:t>の特徴や起こる被害・影響、火山防災</a:t>
            </a:r>
            <a:r>
              <a:rPr lang="ja-JP" altLang="en-US" sz="1200" dirty="0" smtClean="0">
                <a:solidFill>
                  <a:schemeClr val="tx1"/>
                </a:solidFill>
              </a:rPr>
              <a:t>対策等の備えを</a:t>
            </a:r>
            <a:r>
              <a:rPr lang="ja-JP" altLang="en-US" sz="1200" dirty="0">
                <a:solidFill>
                  <a:schemeClr val="tx1"/>
                </a:solidFill>
              </a:rPr>
              <a:t>理解し、火山噴火を認知した際の適切な判断、対応能力を向上させる。</a:t>
            </a:r>
          </a:p>
        </p:txBody>
      </p:sp>
      <p:sp>
        <p:nvSpPr>
          <p:cNvPr id="48" name="テキスト ボックス 11"/>
          <p:cNvSpPr txBox="1">
            <a:spLocks noChangeArrowheads="1"/>
          </p:cNvSpPr>
          <p:nvPr/>
        </p:nvSpPr>
        <p:spPr bwMode="auto">
          <a:xfrm>
            <a:off x="1236601" y="8414765"/>
            <a:ext cx="891115" cy="241980"/>
          </a:xfrm>
          <a:prstGeom prst="rect">
            <a:avLst/>
          </a:prstGeom>
          <a:solidFill>
            <a:srgbClr val="28B47A"/>
          </a:solidFill>
          <a:ln w="9525">
            <a:noFill/>
            <a:miter lim="800000"/>
            <a:headEnd/>
            <a:tailEnd/>
          </a:ln>
        </p:spPr>
        <p:txBody>
          <a:bodyPr wrap="square" tIns="36000" bIns="36000">
            <a:spAutoFit/>
          </a:bodyPr>
          <a:lstStyle/>
          <a:p>
            <a:pPr algn="ctr" eaLnBrk="1" hangingPunct="1">
              <a:defRPr/>
            </a:pPr>
            <a:r>
              <a:rPr lang="ja-JP" altLang="en-US" sz="1100" dirty="0" smtClean="0">
                <a:solidFill>
                  <a:schemeClr val="bg1"/>
                </a:solidFill>
                <a:latin typeface="+mj-ea"/>
                <a:ea typeface="+mj-ea"/>
              </a:rPr>
              <a:t>使用教材</a:t>
            </a:r>
            <a:endParaRPr lang="ja-JP" altLang="en-US" sz="1100" dirty="0">
              <a:solidFill>
                <a:schemeClr val="bg1"/>
              </a:solidFill>
              <a:latin typeface="+mj-ea"/>
              <a:ea typeface="+mj-ea"/>
            </a:endParaRPr>
          </a:p>
        </p:txBody>
      </p:sp>
      <p:sp>
        <p:nvSpPr>
          <p:cNvPr id="52" name="テキスト ボックス 11"/>
          <p:cNvSpPr txBox="1">
            <a:spLocks noChangeArrowheads="1"/>
          </p:cNvSpPr>
          <p:nvPr/>
        </p:nvSpPr>
        <p:spPr bwMode="auto">
          <a:xfrm>
            <a:off x="1230083" y="8660966"/>
            <a:ext cx="4221584" cy="276999"/>
          </a:xfrm>
          <a:prstGeom prst="rect">
            <a:avLst/>
          </a:prstGeom>
          <a:noFill/>
          <a:ln w="9525">
            <a:noFill/>
            <a:miter lim="800000"/>
            <a:headEnd/>
            <a:tailEnd/>
          </a:ln>
        </p:spPr>
        <p:txBody>
          <a:bodyPr wrap="square">
            <a:spAutoFit/>
          </a:bodyPr>
          <a:lstStyle/>
          <a:p>
            <a:pPr>
              <a:defRPr/>
            </a:pPr>
            <a:r>
              <a:rPr lang="ja-JP" altLang="en-US" sz="1050" dirty="0" smtClean="0">
                <a:latin typeface="+mj-ea"/>
                <a:ea typeface="+mj-ea"/>
              </a:rPr>
              <a:t>登山計画（しおり）、火山</a:t>
            </a:r>
            <a:r>
              <a:rPr lang="ja-JP" altLang="en-US" sz="1050" dirty="0">
                <a:latin typeface="+mj-ea"/>
                <a:ea typeface="+mj-ea"/>
              </a:rPr>
              <a:t>防災ハンドブック（那須岳火山防災協議会）　　　　　　　　　　　　　</a:t>
            </a:r>
            <a:r>
              <a:rPr lang="ja-JP" altLang="en-US" sz="1200" dirty="0">
                <a:latin typeface="+mj-ea"/>
                <a:ea typeface="+mj-ea"/>
              </a:rPr>
              <a:t>　　　　</a:t>
            </a:r>
          </a:p>
        </p:txBody>
      </p:sp>
      <p:sp>
        <p:nvSpPr>
          <p:cNvPr id="54" name="ホームベース 53"/>
          <p:cNvSpPr/>
          <p:nvPr/>
        </p:nvSpPr>
        <p:spPr>
          <a:xfrm>
            <a:off x="52441" y="641717"/>
            <a:ext cx="1106269" cy="329883"/>
          </a:xfrm>
          <a:prstGeom prst="homePlate">
            <a:avLst/>
          </a:prstGeom>
          <a:solidFill>
            <a:srgbClr val="E8322F"/>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chemeClr val="bg1"/>
                </a:solidFill>
              </a:rPr>
              <a:t>ねら</a:t>
            </a:r>
            <a:r>
              <a:rPr lang="ja-JP" altLang="en-US" sz="1600" b="1" dirty="0">
                <a:solidFill>
                  <a:schemeClr val="bg1"/>
                </a:solidFill>
              </a:rPr>
              <a:t>い</a:t>
            </a:r>
            <a:endParaRPr kumimoji="1" lang="ja-JP" altLang="en-US" sz="1600" b="1" dirty="0">
              <a:solidFill>
                <a:schemeClr val="bg1"/>
              </a:solidFill>
            </a:endParaRPr>
          </a:p>
        </p:txBody>
      </p:sp>
      <p:cxnSp>
        <p:nvCxnSpPr>
          <p:cNvPr id="55" name="直線矢印コネクタ 54"/>
          <p:cNvCxnSpPr/>
          <p:nvPr/>
        </p:nvCxnSpPr>
        <p:spPr>
          <a:xfrm>
            <a:off x="589016" y="2627784"/>
            <a:ext cx="7772" cy="1202096"/>
          </a:xfrm>
          <a:prstGeom prst="straightConnector1">
            <a:avLst/>
          </a:prstGeom>
          <a:ln w="88900" cap="rnd">
            <a:solidFill>
              <a:srgbClr val="C00000"/>
            </a:solidFill>
            <a:prstDash val="sysDot"/>
            <a:bevel/>
            <a:headEnd w="med" len="sm"/>
            <a:tailEnd type="triangle" w="med" len="med"/>
          </a:ln>
        </p:spPr>
        <p:style>
          <a:lnRef idx="1">
            <a:schemeClr val="accent1"/>
          </a:lnRef>
          <a:fillRef idx="0">
            <a:schemeClr val="accent1"/>
          </a:fillRef>
          <a:effectRef idx="0">
            <a:schemeClr val="accent1"/>
          </a:effectRef>
          <a:fontRef idx="minor">
            <a:schemeClr val="tx1"/>
          </a:fontRef>
        </p:style>
      </p:cxnSp>
      <p:grpSp>
        <p:nvGrpSpPr>
          <p:cNvPr id="56" name="グループ化 55"/>
          <p:cNvGrpSpPr/>
          <p:nvPr/>
        </p:nvGrpSpPr>
        <p:grpSpPr>
          <a:xfrm>
            <a:off x="39266" y="1319484"/>
            <a:ext cx="1140725" cy="1200459"/>
            <a:chOff x="39267" y="1319484"/>
            <a:chExt cx="972679" cy="1023613"/>
          </a:xfrm>
        </p:grpSpPr>
        <p:sp>
          <p:nvSpPr>
            <p:cNvPr id="59" name="弦 58"/>
            <p:cNvSpPr/>
            <p:nvPr/>
          </p:nvSpPr>
          <p:spPr>
            <a:xfrm>
              <a:off x="40807" y="1319484"/>
              <a:ext cx="967496" cy="994365"/>
            </a:xfrm>
            <a:prstGeom prst="chord">
              <a:avLst>
                <a:gd name="adj1" fmla="val 1168272"/>
                <a:gd name="adj2" fmla="val 9631728"/>
              </a:avLst>
            </a:prstGeom>
            <a:solidFill>
              <a:schemeClr val="accent1"/>
            </a:solidFill>
            <a:ln w="3175">
              <a:solidFill>
                <a:schemeClr val="accent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1" name="弦 60"/>
            <p:cNvSpPr/>
            <p:nvPr/>
          </p:nvSpPr>
          <p:spPr>
            <a:xfrm rot="10800000">
              <a:off x="39267" y="1348732"/>
              <a:ext cx="967496" cy="994365"/>
            </a:xfrm>
            <a:prstGeom prst="chord">
              <a:avLst>
                <a:gd name="adj1" fmla="val 1168272"/>
                <a:gd name="adj2" fmla="val 9631728"/>
              </a:avLst>
            </a:prstGeom>
            <a:solidFill>
              <a:schemeClr val="accent1"/>
            </a:solidFill>
            <a:ln w="3175">
              <a:solidFill>
                <a:schemeClr val="accent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4" name="楕円 63"/>
            <p:cNvSpPr/>
            <p:nvPr/>
          </p:nvSpPr>
          <p:spPr>
            <a:xfrm>
              <a:off x="44450" y="1349482"/>
              <a:ext cx="959389" cy="964279"/>
            </a:xfrm>
            <a:prstGeom prst="ellipse">
              <a:avLst/>
            </a:prstGeom>
            <a:noFill/>
            <a:ln w="9525">
              <a:solidFill>
                <a:schemeClr val="tx2"/>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ja-JP" altLang="en-US" dirty="0"/>
            </a:p>
          </p:txBody>
        </p:sp>
        <p:sp>
          <p:nvSpPr>
            <p:cNvPr id="65" name="正方形/長方形 64"/>
            <p:cNvSpPr/>
            <p:nvPr/>
          </p:nvSpPr>
          <p:spPr>
            <a:xfrm>
              <a:off x="52557" y="1698660"/>
              <a:ext cx="959389" cy="288680"/>
            </a:xfrm>
            <a:prstGeom prst="rect">
              <a:avLst/>
            </a:prstGeom>
          </p:spPr>
          <p:txBody>
            <a:bodyPr wrap="square">
              <a:spAutoFit/>
            </a:bodyPr>
            <a:lstStyle/>
            <a:p>
              <a:pPr algn="ctr"/>
              <a:r>
                <a:rPr lang="ja-JP" altLang="en-US" sz="1600" b="1" dirty="0" smtClean="0">
                  <a:solidFill>
                    <a:schemeClr val="tx2"/>
                  </a:solidFill>
                </a:rPr>
                <a:t>ステップ１ </a:t>
              </a:r>
              <a:endParaRPr lang="ja-JP" altLang="en-US" sz="1600" b="1" dirty="0">
                <a:solidFill>
                  <a:schemeClr val="tx2"/>
                </a:solidFill>
              </a:endParaRPr>
            </a:p>
          </p:txBody>
        </p:sp>
        <p:sp>
          <p:nvSpPr>
            <p:cNvPr id="68" name="正方形/長方形 67"/>
            <p:cNvSpPr/>
            <p:nvPr/>
          </p:nvSpPr>
          <p:spPr>
            <a:xfrm>
              <a:off x="52012" y="1993587"/>
              <a:ext cx="958113" cy="216510"/>
            </a:xfrm>
            <a:prstGeom prst="rect">
              <a:avLst/>
            </a:prstGeom>
          </p:spPr>
          <p:txBody>
            <a:bodyPr wrap="square">
              <a:spAutoFit/>
            </a:bodyPr>
            <a:lstStyle/>
            <a:p>
              <a:pPr algn="ctr"/>
              <a:r>
                <a:rPr lang="ja-JP" altLang="en-US" sz="1050" dirty="0">
                  <a:solidFill>
                    <a:schemeClr val="bg1"/>
                  </a:solidFill>
                </a:rPr>
                <a:t>事前学習１</a:t>
              </a:r>
            </a:p>
          </p:txBody>
        </p:sp>
      </p:grpSp>
      <p:grpSp>
        <p:nvGrpSpPr>
          <p:cNvPr id="69" name="グループ化 68"/>
          <p:cNvGrpSpPr/>
          <p:nvPr/>
        </p:nvGrpSpPr>
        <p:grpSpPr>
          <a:xfrm>
            <a:off x="35741" y="3883600"/>
            <a:ext cx="1131441" cy="1191441"/>
            <a:chOff x="36238" y="3874615"/>
            <a:chExt cx="972064" cy="1023612"/>
          </a:xfrm>
        </p:grpSpPr>
        <p:sp>
          <p:nvSpPr>
            <p:cNvPr id="70" name="弦 69"/>
            <p:cNvSpPr/>
            <p:nvPr/>
          </p:nvSpPr>
          <p:spPr>
            <a:xfrm rot="10800000">
              <a:off x="39266" y="3903862"/>
              <a:ext cx="968274" cy="994365"/>
            </a:xfrm>
            <a:prstGeom prst="chord">
              <a:avLst>
                <a:gd name="adj1" fmla="val 1168272"/>
                <a:gd name="adj2" fmla="val 9631728"/>
              </a:avLst>
            </a:prstGeom>
            <a:solidFill>
              <a:srgbClr val="EE86A7"/>
            </a:solidFill>
            <a:ln w="3175">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5" name="楕円 84"/>
            <p:cNvSpPr/>
            <p:nvPr/>
          </p:nvSpPr>
          <p:spPr>
            <a:xfrm>
              <a:off x="44449" y="3904613"/>
              <a:ext cx="959389" cy="964279"/>
            </a:xfrm>
            <a:prstGeom prst="ellipse">
              <a:avLst/>
            </a:prstGeom>
            <a:noFill/>
            <a:ln w="9525">
              <a:solidFill>
                <a:srgbClr val="EE86A7"/>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ja-JP" altLang="en-US" dirty="0"/>
            </a:p>
          </p:txBody>
        </p:sp>
        <p:sp>
          <p:nvSpPr>
            <p:cNvPr id="89" name="弦 88"/>
            <p:cNvSpPr/>
            <p:nvPr/>
          </p:nvSpPr>
          <p:spPr>
            <a:xfrm>
              <a:off x="40806" y="3874615"/>
              <a:ext cx="967496" cy="994365"/>
            </a:xfrm>
            <a:prstGeom prst="chord">
              <a:avLst>
                <a:gd name="adj1" fmla="val 1168272"/>
                <a:gd name="adj2" fmla="val 9631728"/>
              </a:avLst>
            </a:prstGeom>
            <a:solidFill>
              <a:srgbClr val="EE86A7"/>
            </a:solidFill>
            <a:ln w="3175">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0" name="正方形/長方形 89"/>
            <p:cNvSpPr/>
            <p:nvPr/>
          </p:nvSpPr>
          <p:spPr>
            <a:xfrm>
              <a:off x="36238" y="4255997"/>
              <a:ext cx="959389" cy="290865"/>
            </a:xfrm>
            <a:prstGeom prst="rect">
              <a:avLst/>
            </a:prstGeom>
            <a:ln>
              <a:noFill/>
            </a:ln>
          </p:spPr>
          <p:txBody>
            <a:bodyPr wrap="square">
              <a:spAutoFit/>
            </a:bodyPr>
            <a:lstStyle/>
            <a:p>
              <a:pPr algn="ctr"/>
              <a:r>
                <a:rPr lang="ja-JP" altLang="en-US" sz="1600" b="1" dirty="0" smtClean="0">
                  <a:solidFill>
                    <a:srgbClr val="EE86A7"/>
                  </a:solidFill>
                </a:rPr>
                <a:t>ステップ２ </a:t>
              </a:r>
              <a:endParaRPr lang="ja-JP" altLang="en-US" sz="1600" b="1" dirty="0">
                <a:solidFill>
                  <a:srgbClr val="EE86A7"/>
                </a:solidFill>
              </a:endParaRPr>
            </a:p>
          </p:txBody>
        </p:sp>
        <p:sp>
          <p:nvSpPr>
            <p:cNvPr id="91" name="正方形/長方形 90"/>
            <p:cNvSpPr/>
            <p:nvPr/>
          </p:nvSpPr>
          <p:spPr>
            <a:xfrm>
              <a:off x="50586" y="4540281"/>
              <a:ext cx="957336" cy="218149"/>
            </a:xfrm>
            <a:prstGeom prst="rect">
              <a:avLst/>
            </a:prstGeom>
          </p:spPr>
          <p:txBody>
            <a:bodyPr wrap="square">
              <a:spAutoFit/>
            </a:bodyPr>
            <a:lstStyle/>
            <a:p>
              <a:pPr algn="ctr"/>
              <a:r>
                <a:rPr lang="ja-JP" altLang="en-US" sz="1050" dirty="0" smtClean="0">
                  <a:solidFill>
                    <a:schemeClr val="bg1"/>
                  </a:solidFill>
                </a:rPr>
                <a:t>事前学習２</a:t>
              </a:r>
              <a:endParaRPr lang="ja-JP" altLang="en-US" sz="1050" dirty="0">
                <a:solidFill>
                  <a:schemeClr val="bg1"/>
                </a:solidFill>
              </a:endParaRPr>
            </a:p>
          </p:txBody>
        </p:sp>
      </p:grpSp>
      <p:grpSp>
        <p:nvGrpSpPr>
          <p:cNvPr id="92" name="グループ化 91"/>
          <p:cNvGrpSpPr/>
          <p:nvPr/>
        </p:nvGrpSpPr>
        <p:grpSpPr>
          <a:xfrm>
            <a:off x="42970" y="6437429"/>
            <a:ext cx="1115740" cy="1158907"/>
            <a:chOff x="42970" y="6445889"/>
            <a:chExt cx="971089" cy="1008660"/>
          </a:xfrm>
        </p:grpSpPr>
        <p:sp>
          <p:nvSpPr>
            <p:cNvPr id="93" name="弦 92"/>
            <p:cNvSpPr/>
            <p:nvPr/>
          </p:nvSpPr>
          <p:spPr>
            <a:xfrm>
              <a:off x="46563" y="6445889"/>
              <a:ext cx="967496" cy="994365"/>
            </a:xfrm>
            <a:prstGeom prst="chord">
              <a:avLst>
                <a:gd name="adj1" fmla="val 1168272"/>
                <a:gd name="adj2" fmla="val 9631728"/>
              </a:avLst>
            </a:prstGeom>
            <a:solidFill>
              <a:srgbClr val="28B47A"/>
            </a:solidFill>
            <a:ln w="3175">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4" name="弦 93"/>
            <p:cNvSpPr/>
            <p:nvPr/>
          </p:nvSpPr>
          <p:spPr>
            <a:xfrm rot="10800000">
              <a:off x="42970" y="6460184"/>
              <a:ext cx="967496" cy="994365"/>
            </a:xfrm>
            <a:prstGeom prst="chord">
              <a:avLst>
                <a:gd name="adj1" fmla="val 1168272"/>
                <a:gd name="adj2" fmla="val 9631728"/>
              </a:avLst>
            </a:prstGeom>
            <a:solidFill>
              <a:srgbClr val="28B47A"/>
            </a:solidFill>
            <a:ln w="3175">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5" name="楕円 94"/>
            <p:cNvSpPr/>
            <p:nvPr/>
          </p:nvSpPr>
          <p:spPr>
            <a:xfrm>
              <a:off x="48153" y="6460934"/>
              <a:ext cx="959389" cy="964279"/>
            </a:xfrm>
            <a:prstGeom prst="ellipse">
              <a:avLst/>
            </a:prstGeom>
            <a:noFill/>
            <a:ln w="9525">
              <a:solidFill>
                <a:srgbClr val="28B47A"/>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ja-JP" altLang="en-US" dirty="0"/>
            </a:p>
          </p:txBody>
        </p:sp>
        <p:sp>
          <p:nvSpPr>
            <p:cNvPr id="96" name="正方形/長方形 95"/>
            <p:cNvSpPr/>
            <p:nvPr/>
          </p:nvSpPr>
          <p:spPr>
            <a:xfrm>
              <a:off x="48153" y="6810350"/>
              <a:ext cx="959389" cy="294662"/>
            </a:xfrm>
            <a:prstGeom prst="rect">
              <a:avLst/>
            </a:prstGeom>
            <a:ln>
              <a:noFill/>
            </a:ln>
          </p:spPr>
          <p:txBody>
            <a:bodyPr wrap="square">
              <a:spAutoFit/>
            </a:bodyPr>
            <a:lstStyle/>
            <a:p>
              <a:pPr algn="ctr"/>
              <a:r>
                <a:rPr lang="ja-JP" altLang="en-US" sz="1600" b="1" dirty="0" smtClean="0">
                  <a:solidFill>
                    <a:srgbClr val="28B47A"/>
                  </a:solidFill>
                </a:rPr>
                <a:t>ステップ３ </a:t>
              </a:r>
              <a:endParaRPr lang="ja-JP" altLang="en-US" sz="1600" b="1" dirty="0">
                <a:solidFill>
                  <a:srgbClr val="28B47A"/>
                </a:solidFill>
              </a:endParaRPr>
            </a:p>
          </p:txBody>
        </p:sp>
        <p:sp>
          <p:nvSpPr>
            <p:cNvPr id="97" name="正方形/長方形 96"/>
            <p:cNvSpPr/>
            <p:nvPr/>
          </p:nvSpPr>
          <p:spPr>
            <a:xfrm>
              <a:off x="48152" y="7073323"/>
              <a:ext cx="961758" cy="361631"/>
            </a:xfrm>
            <a:prstGeom prst="rect">
              <a:avLst/>
            </a:prstGeom>
          </p:spPr>
          <p:txBody>
            <a:bodyPr wrap="square">
              <a:spAutoFit/>
            </a:bodyPr>
            <a:lstStyle/>
            <a:p>
              <a:pPr algn="ctr"/>
              <a:r>
                <a:rPr lang="ja-JP" altLang="en-US" sz="1000" dirty="0" smtClean="0">
                  <a:solidFill>
                    <a:schemeClr val="bg1"/>
                  </a:solidFill>
                </a:rPr>
                <a:t>体験学習</a:t>
              </a:r>
            </a:p>
            <a:p>
              <a:pPr algn="ctr"/>
              <a:r>
                <a:rPr lang="ja-JP" altLang="en-US" sz="1000" dirty="0" smtClean="0">
                  <a:solidFill>
                    <a:schemeClr val="bg1"/>
                  </a:solidFill>
                </a:rPr>
                <a:t>登山</a:t>
              </a:r>
              <a:endParaRPr lang="ja-JP" altLang="en-US" sz="1000" dirty="0">
                <a:solidFill>
                  <a:schemeClr val="bg1"/>
                </a:solidFill>
              </a:endParaRPr>
            </a:p>
          </p:txBody>
        </p:sp>
      </p:grpSp>
      <p:sp>
        <p:nvSpPr>
          <p:cNvPr id="99" name="テキスト ボックス 11"/>
          <p:cNvSpPr txBox="1">
            <a:spLocks noChangeArrowheads="1"/>
          </p:cNvSpPr>
          <p:nvPr/>
        </p:nvSpPr>
        <p:spPr bwMode="auto">
          <a:xfrm>
            <a:off x="210144" y="8622532"/>
            <a:ext cx="773287" cy="288147"/>
          </a:xfrm>
          <a:prstGeom prst="rect">
            <a:avLst/>
          </a:prstGeom>
          <a:solidFill>
            <a:schemeClr val="tx1"/>
          </a:solidFill>
          <a:ln w="9525">
            <a:solidFill>
              <a:schemeClr val="tx1"/>
            </a:solidFill>
            <a:miter lim="800000"/>
            <a:headEnd/>
            <a:tailEnd/>
          </a:ln>
        </p:spPr>
        <p:txBody>
          <a:bodyPr wrap="square" tIns="36000" bIns="36000">
            <a:spAutoFit/>
          </a:bodyPr>
          <a:lstStyle/>
          <a:p>
            <a:pPr algn="ctr" eaLnBrk="1" hangingPunct="1">
              <a:defRPr/>
            </a:pPr>
            <a:r>
              <a:rPr lang="ja-JP" altLang="en-US" sz="1400" b="1" dirty="0" smtClean="0">
                <a:solidFill>
                  <a:schemeClr val="bg1"/>
                </a:solidFill>
                <a:latin typeface="ＭＳ ゴシック" panose="020B0609070205080204" pitchFamily="49" charset="-128"/>
                <a:ea typeface="ＭＳ ゴシック" panose="020B0609070205080204" pitchFamily="49" charset="-128"/>
              </a:rPr>
              <a:t>継続</a:t>
            </a:r>
            <a:endParaRPr lang="ja-JP" altLang="en-US" sz="1400" b="1" dirty="0">
              <a:solidFill>
                <a:schemeClr val="bg1"/>
              </a:solidFill>
              <a:latin typeface="ＭＳ ゴシック" panose="020B0609070205080204" pitchFamily="49" charset="-128"/>
              <a:ea typeface="ＭＳ ゴシック" panose="020B0609070205080204" pitchFamily="49" charset="-128"/>
            </a:endParaRPr>
          </a:p>
        </p:txBody>
      </p:sp>
      <p:cxnSp>
        <p:nvCxnSpPr>
          <p:cNvPr id="101" name="直線矢印コネクタ 100"/>
          <p:cNvCxnSpPr/>
          <p:nvPr/>
        </p:nvCxnSpPr>
        <p:spPr>
          <a:xfrm>
            <a:off x="590829" y="5140985"/>
            <a:ext cx="7772" cy="1202096"/>
          </a:xfrm>
          <a:prstGeom prst="straightConnector1">
            <a:avLst/>
          </a:prstGeom>
          <a:ln w="88900" cap="rnd">
            <a:solidFill>
              <a:srgbClr val="C00000"/>
            </a:solidFill>
            <a:prstDash val="sysDot"/>
            <a:bevel/>
            <a:headEnd w="med" len="sm"/>
            <a:tailEnd type="triangle" w="med" len="med"/>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2143996" y="6027772"/>
            <a:ext cx="696024" cy="184666"/>
          </a:xfrm>
          <a:prstGeom prst="rect">
            <a:avLst/>
          </a:prstGeom>
        </p:spPr>
        <p:txBody>
          <a:bodyPr wrap="none">
            <a:spAutoFit/>
          </a:bodyPr>
          <a:lstStyle/>
          <a:p>
            <a:r>
              <a:rPr lang="ja-JP" altLang="en-US" sz="600" dirty="0" smtClean="0"/>
              <a:t>ユーアットリスク</a:t>
            </a:r>
            <a:endParaRPr lang="ja-JP" altLang="en-US" sz="6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画面の領域"/>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60032"/>
            <a:ext cx="6858000" cy="4198775"/>
          </a:xfrm>
          <a:prstGeom prst="rect">
            <a:avLst/>
          </a:prstGeom>
        </p:spPr>
      </p:pic>
      <p:pic>
        <p:nvPicPr>
          <p:cNvPr id="4" name="図 3"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91769"/>
            <a:ext cx="6858000" cy="4221142"/>
          </a:xfrm>
          <a:prstGeom prst="rect">
            <a:avLst/>
          </a:prstGeom>
        </p:spPr>
      </p:pic>
      <p:sp>
        <p:nvSpPr>
          <p:cNvPr id="5" name="テキスト ボックス 3"/>
          <p:cNvSpPr txBox="1">
            <a:spLocks noChangeArrowheads="1"/>
          </p:cNvSpPr>
          <p:nvPr/>
        </p:nvSpPr>
        <p:spPr bwMode="auto">
          <a:xfrm>
            <a:off x="0" y="0"/>
            <a:ext cx="6858000" cy="461665"/>
          </a:xfrm>
          <a:prstGeom prst="rect">
            <a:avLst/>
          </a:prstGeom>
          <a:solidFill>
            <a:schemeClr val="accent1">
              <a:lumMod val="50000"/>
            </a:schemeClr>
          </a:solidFill>
          <a:ln>
            <a:noFill/>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2400" dirty="0">
                <a:solidFill>
                  <a:schemeClr val="bg1"/>
                </a:solidFill>
                <a:latin typeface="ＭＳ ゴシック" panose="020B0609070205080204" pitchFamily="49" charset="-128"/>
                <a:ea typeface="ＭＳ ゴシック" panose="020B0609070205080204" pitchFamily="49" charset="-128"/>
              </a:rPr>
              <a:t>　</a:t>
            </a:r>
            <a:r>
              <a:rPr lang="en-US" altLang="ja-JP" sz="2000" dirty="0" smtClean="0">
                <a:solidFill>
                  <a:schemeClr val="bg1"/>
                </a:solidFill>
                <a:latin typeface="ＭＳ ゴシック" panose="020B0609070205080204" pitchFamily="49" charset="-128"/>
                <a:ea typeface="ＭＳ ゴシック" panose="020B0609070205080204" pitchFamily="49" charset="-128"/>
              </a:rPr>
              <a:t>YOU@RISK</a:t>
            </a:r>
            <a:r>
              <a:rPr lang="ja-JP" altLang="en-US" sz="2000" dirty="0" smtClean="0">
                <a:solidFill>
                  <a:schemeClr val="bg1"/>
                </a:solidFill>
                <a:latin typeface="ＭＳ ゴシック" panose="020B0609070205080204" pitchFamily="49" charset="-128"/>
                <a:ea typeface="ＭＳ ゴシック" panose="020B0609070205080204" pitchFamily="49" charset="-128"/>
              </a:rPr>
              <a:t>火山版</a:t>
            </a:r>
            <a:endParaRPr lang="ja-JP" altLang="en-US" sz="2000" dirty="0">
              <a:solidFill>
                <a:schemeClr val="bg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99594406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1976</TotalTime>
  <Words>455</Words>
  <Application>Microsoft Office PowerPoint</Application>
  <PresentationFormat>画面に合わせる (4:3)</PresentationFormat>
  <Paragraphs>44</Paragraphs>
  <Slides>2</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ＭＳ Ｐゴシック</vt:lpstr>
      <vt:lpstr>ＭＳ ゴシック</vt:lpstr>
      <vt:lpstr>新細明體</vt:lpstr>
      <vt:lpstr>游ゴシック</vt:lpstr>
      <vt:lpstr>Arial</vt:lpstr>
      <vt:lpstr>Calibri</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reo</dc:creator>
  <cp:lastModifiedBy>永田 俊光</cp:lastModifiedBy>
  <cp:revision>208</cp:revision>
  <cp:lastPrinted>2023-12-20T02:23:50Z</cp:lastPrinted>
  <dcterms:created xsi:type="dcterms:W3CDTF">2010-06-26T01:28:34Z</dcterms:created>
  <dcterms:modified xsi:type="dcterms:W3CDTF">2024-03-26T02:31:06Z</dcterms:modified>
</cp:coreProperties>
</file>