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313" r:id="rId2"/>
    <p:sldId id="316" r:id="rId3"/>
  </p:sldIdLst>
  <p:sldSz cx="6858000" cy="10080625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9666" autoAdjust="0"/>
    <p:restoredTop sz="99078" autoAdjust="0"/>
  </p:normalViewPr>
  <p:slideViewPr>
    <p:cSldViewPr>
      <p:cViewPr varScale="1">
        <p:scale>
          <a:sx n="76" d="100"/>
          <a:sy n="76" d="100"/>
        </p:scale>
        <p:origin x="3060" y="90"/>
      </p:cViewPr>
      <p:guideLst>
        <p:guide orient="horz" pos="3175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12BEDC64-92BF-4318-8B87-EC980FA1E44A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39775"/>
            <a:ext cx="25161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2FD3A276-B1BE-429A-B6FA-346F684D104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4AE5EDA6-588B-4629-A9BF-23382BC3B236}" type="slidenum">
              <a:rPr lang="ja-JP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ja-JP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148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E24EA30C-700C-4661-816C-D8ED41E53332}" type="slidenum">
              <a:rPr lang="ja-JP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ja-JP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131531"/>
            <a:ext cx="5829300" cy="21608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712356"/>
            <a:ext cx="4800600" cy="25761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DB9CE-1EA2-4764-8906-DB253F025F1A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63D9B-86A0-49F4-BE5F-A0E2DF9957D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34898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BBD90-78B7-4176-BD6D-A1FB42BFD106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D7C1A-260B-42A9-9D7E-DF5F5F2A202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9697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403698"/>
            <a:ext cx="1543050" cy="8601199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403698"/>
            <a:ext cx="4514850" cy="8601199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6F5FE-46C8-47EB-A63C-C09E892014CB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D9F6F-0D64-41BF-93F4-791D8954E3B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5156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135BA-F192-4024-8CDE-7825949789E6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B2699-CD60-4491-8C48-B65131041ED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02001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477737"/>
            <a:ext cx="5829300" cy="200212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272601"/>
            <a:ext cx="5829300" cy="22051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3F464-334E-48AF-A643-9483E9D68F2D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C73F1-BB42-40F5-B844-20FE52AAF0C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4414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352153"/>
            <a:ext cx="3028950" cy="66527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2352153"/>
            <a:ext cx="3028950" cy="66527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7D9B4-3F8E-430B-9C72-3719357C9DB6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83231-C0DA-40B2-B944-D3303479D8B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4030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56474"/>
            <a:ext cx="3030141" cy="9403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96866"/>
            <a:ext cx="3030141" cy="58080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79" y="2256474"/>
            <a:ext cx="3031331" cy="9403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79" y="3196866"/>
            <a:ext cx="3031331" cy="58080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7451D-6F4A-429A-AFAE-249314D57BE8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07306-1E5E-485A-96C7-50BFFCAAD13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80142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9EB3E-8E86-4CD0-82D1-068A3DC64397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677FC-D11A-4B53-ABA9-3C326C1C3C2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7456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709C4-5A6D-4A54-930C-6A61ED637C8B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44F85-DF10-4416-9A39-B391AAE8ABE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2891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10" y="401362"/>
            <a:ext cx="2256235" cy="170810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97" y="401361"/>
            <a:ext cx="3833813" cy="86035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10" y="2109470"/>
            <a:ext cx="2256235" cy="689542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9A985-7191-4731-8AF7-C7EB7543E1F1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E6654-A384-4A25-AB58-8F7020DE08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18292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7056439"/>
            <a:ext cx="4114800" cy="83305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900725"/>
            <a:ext cx="4114800" cy="60483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889493"/>
            <a:ext cx="4114800" cy="11830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B917E-60BB-4394-ACE5-2C56E1EECBD7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BB507-9023-4EAE-9C76-364C4066848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486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404813"/>
            <a:ext cx="6172200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352675"/>
            <a:ext cx="6172200" cy="665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9342438"/>
            <a:ext cx="1600200" cy="5365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EE5F0C2-C820-4FE6-BD98-8D9CA75CF792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342438"/>
            <a:ext cx="2171700" cy="5365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9342438"/>
            <a:ext cx="1600200" cy="536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A2C2663-A08B-4D33-9D0C-B1E839703A8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テキスト ボックス 4"/>
          <p:cNvSpPr txBox="1">
            <a:spLocks noChangeArrowheads="1"/>
          </p:cNvSpPr>
          <p:nvPr/>
        </p:nvSpPr>
        <p:spPr bwMode="auto">
          <a:xfrm>
            <a:off x="63500" y="3938588"/>
            <a:ext cx="7921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教室</a:t>
            </a:r>
          </a:p>
        </p:txBody>
      </p:sp>
      <p:sp>
        <p:nvSpPr>
          <p:cNvPr id="3075" name="テキスト ボックス 44"/>
          <p:cNvSpPr txBox="1">
            <a:spLocks noChangeArrowheads="1"/>
          </p:cNvSpPr>
          <p:nvPr/>
        </p:nvSpPr>
        <p:spPr bwMode="auto">
          <a:xfrm>
            <a:off x="63500" y="3781425"/>
            <a:ext cx="7921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きょうしつ</a:t>
            </a:r>
          </a:p>
        </p:txBody>
      </p:sp>
      <p:sp>
        <p:nvSpPr>
          <p:cNvPr id="3076" name="テキスト ボックス 4"/>
          <p:cNvSpPr txBox="1">
            <a:spLocks noChangeArrowheads="1"/>
          </p:cNvSpPr>
          <p:nvPr/>
        </p:nvSpPr>
        <p:spPr bwMode="auto">
          <a:xfrm>
            <a:off x="63500" y="4765675"/>
            <a:ext cx="792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廊下</a:t>
            </a:r>
          </a:p>
        </p:txBody>
      </p:sp>
      <p:sp>
        <p:nvSpPr>
          <p:cNvPr id="3077" name="テキスト ボックス 45"/>
          <p:cNvSpPr txBox="1">
            <a:spLocks noChangeArrowheads="1"/>
          </p:cNvSpPr>
          <p:nvPr/>
        </p:nvSpPr>
        <p:spPr bwMode="auto">
          <a:xfrm>
            <a:off x="63500" y="4608513"/>
            <a:ext cx="7921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ろうか</a:t>
            </a:r>
          </a:p>
        </p:txBody>
      </p:sp>
      <p:sp>
        <p:nvSpPr>
          <p:cNvPr id="3078" name="テキスト ボックス 4"/>
          <p:cNvSpPr txBox="1">
            <a:spLocks noChangeArrowheads="1"/>
          </p:cNvSpPr>
          <p:nvPr/>
        </p:nvSpPr>
        <p:spPr bwMode="auto">
          <a:xfrm>
            <a:off x="63500" y="5632450"/>
            <a:ext cx="7858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階段</a:t>
            </a:r>
          </a:p>
        </p:txBody>
      </p:sp>
      <p:sp>
        <p:nvSpPr>
          <p:cNvPr id="3079" name="テキスト ボックス 46"/>
          <p:cNvSpPr txBox="1">
            <a:spLocks noChangeArrowheads="1"/>
          </p:cNvSpPr>
          <p:nvPr/>
        </p:nvSpPr>
        <p:spPr bwMode="auto">
          <a:xfrm>
            <a:off x="63500" y="5472113"/>
            <a:ext cx="7810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かいだん</a:t>
            </a:r>
          </a:p>
        </p:txBody>
      </p:sp>
      <p:sp>
        <p:nvSpPr>
          <p:cNvPr id="3080" name="テキスト ボックス 4"/>
          <p:cNvSpPr txBox="1">
            <a:spLocks noChangeArrowheads="1"/>
          </p:cNvSpPr>
          <p:nvPr/>
        </p:nvSpPr>
        <p:spPr bwMode="auto">
          <a:xfrm>
            <a:off x="63500" y="8064500"/>
            <a:ext cx="793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トイレ</a:t>
            </a:r>
          </a:p>
        </p:txBody>
      </p:sp>
      <p:sp>
        <p:nvSpPr>
          <p:cNvPr id="3081" name="テキスト ボックス 33"/>
          <p:cNvSpPr txBox="1">
            <a:spLocks noChangeArrowheads="1"/>
          </p:cNvSpPr>
          <p:nvPr/>
        </p:nvSpPr>
        <p:spPr bwMode="auto">
          <a:xfrm>
            <a:off x="2016125" y="4464050"/>
            <a:ext cx="479742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2000"/>
              </a:lnSpc>
              <a:spcBef>
                <a:spcPct val="0"/>
              </a:spcBef>
              <a:buFontTx/>
              <a:buNone/>
            </a:pPr>
            <a:r>
              <a:rPr lang="ja-JP" altLang="en-US" sz="1200" u="sng">
                <a:solidFill>
                  <a:srgbClr val="FF0000"/>
                </a:solidFill>
                <a:latin typeface="Arial" panose="020B0604020202020204" pitchFamily="34" charset="0"/>
              </a:rPr>
              <a:t>窓ガラスから離れる。頭を守ってしゃがむ。</a:t>
            </a:r>
          </a:p>
        </p:txBody>
      </p:sp>
      <p:sp>
        <p:nvSpPr>
          <p:cNvPr id="61" name="テキスト ボックス 4"/>
          <p:cNvSpPr txBox="1">
            <a:spLocks noChangeArrowheads="1"/>
          </p:cNvSpPr>
          <p:nvPr/>
        </p:nvSpPr>
        <p:spPr bwMode="auto">
          <a:xfrm>
            <a:off x="2016125" y="7920038"/>
            <a:ext cx="47037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 eaLnBrk="1" hangingPunct="1">
              <a:defRPr/>
            </a:pPr>
            <a:r>
              <a:rPr lang="ja-JP" altLang="en-US" sz="1600" dirty="0" err="1">
                <a:latin typeface="+mj-ea"/>
                <a:ea typeface="+mj-ea"/>
              </a:rPr>
              <a:t>どあを</a:t>
            </a:r>
            <a:r>
              <a:rPr lang="ja-JP" altLang="en-US" sz="1600" dirty="0">
                <a:latin typeface="+mj-ea"/>
                <a:ea typeface="+mj-ea"/>
              </a:rPr>
              <a:t>あける。</a:t>
            </a:r>
            <a:r>
              <a:rPr lang="ja-JP" altLang="en-US" sz="1600" dirty="0">
                <a:latin typeface="+mn-ea"/>
                <a:ea typeface="ＭＳ Ｐゴシック" charset="-128"/>
              </a:rPr>
              <a:t>あたまをまもってしゃがむ。</a:t>
            </a:r>
          </a:p>
        </p:txBody>
      </p:sp>
      <p:sp>
        <p:nvSpPr>
          <p:cNvPr id="3083" name="テキスト ボックス 63"/>
          <p:cNvSpPr txBox="1">
            <a:spLocks noChangeArrowheads="1"/>
          </p:cNvSpPr>
          <p:nvPr/>
        </p:nvSpPr>
        <p:spPr bwMode="auto">
          <a:xfrm>
            <a:off x="2006600" y="3629025"/>
            <a:ext cx="479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1800"/>
              </a:lnSpc>
              <a:spcBef>
                <a:spcPct val="0"/>
              </a:spcBef>
              <a:buFontTx/>
              <a:buNone/>
            </a:pPr>
            <a:r>
              <a:rPr lang="ja-JP" altLang="en-US" sz="1200" u="sng">
                <a:solidFill>
                  <a:srgbClr val="FF0000"/>
                </a:solidFill>
                <a:latin typeface="Arial" panose="020B0604020202020204" pitchFamily="34" charset="0"/>
              </a:rPr>
              <a:t>机の下にもぐる。机が動かないように机の足をしっかりにぎる。</a:t>
            </a:r>
          </a:p>
          <a:p>
            <a:pPr eaLnBrk="1" hangingPunct="1">
              <a:lnSpc>
                <a:spcPts val="1800"/>
              </a:lnSpc>
              <a:spcBef>
                <a:spcPct val="0"/>
              </a:spcBef>
              <a:buFontTx/>
              <a:buNone/>
            </a:pPr>
            <a:r>
              <a:rPr lang="ja-JP" altLang="en-US" sz="1200" u="sng">
                <a:solidFill>
                  <a:srgbClr val="FF0000"/>
                </a:solidFill>
                <a:latin typeface="Arial" panose="020B0604020202020204" pitchFamily="34" charset="0"/>
              </a:rPr>
              <a:t>机がない場合は、頭を守ってしゃがむ。</a:t>
            </a:r>
          </a:p>
        </p:txBody>
      </p:sp>
      <p:sp>
        <p:nvSpPr>
          <p:cNvPr id="3084" name="テキスト ボックス 2"/>
          <p:cNvSpPr txBox="1">
            <a:spLocks noChangeArrowheads="1"/>
          </p:cNvSpPr>
          <p:nvPr/>
        </p:nvSpPr>
        <p:spPr bwMode="auto">
          <a:xfrm>
            <a:off x="2060575" y="4111625"/>
            <a:ext cx="4652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95350" indent="-89535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900">
                <a:solidFill>
                  <a:srgbClr val="FF0000"/>
                </a:solidFill>
                <a:latin typeface="Arial" panose="020B0604020202020204" pitchFamily="34" charset="0"/>
              </a:rPr>
              <a:t>※</a:t>
            </a:r>
            <a:r>
              <a:rPr lang="ja-JP" altLang="en-US" sz="900">
                <a:solidFill>
                  <a:srgbClr val="FF0000"/>
                </a:solidFill>
                <a:latin typeface="Arial" panose="020B0604020202020204" pitchFamily="34" charset="0"/>
              </a:rPr>
              <a:t>地震によって起おこる危険なもの（落下・転倒・移動しそうなもの）をイメージさせる。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900">
                <a:solidFill>
                  <a:srgbClr val="FF0000"/>
                </a:solidFill>
                <a:latin typeface="Arial" panose="020B0604020202020204" pitchFamily="34" charset="0"/>
              </a:rPr>
              <a:t>※</a:t>
            </a:r>
            <a:r>
              <a:rPr lang="ja-JP" altLang="en-US" sz="900">
                <a:solidFill>
                  <a:srgbClr val="FF0000"/>
                </a:solidFill>
                <a:latin typeface="Arial" panose="020B0604020202020204" pitchFamily="34" charset="0"/>
              </a:rPr>
              <a:t>自分の机まで移動せずに、近くの机の下にもぐる。</a:t>
            </a:r>
          </a:p>
        </p:txBody>
      </p:sp>
      <p:sp>
        <p:nvSpPr>
          <p:cNvPr id="3085" name="テキスト ボックス 2"/>
          <p:cNvSpPr txBox="1">
            <a:spLocks noChangeArrowheads="1"/>
          </p:cNvSpPr>
          <p:nvPr/>
        </p:nvSpPr>
        <p:spPr bwMode="auto">
          <a:xfrm>
            <a:off x="2060575" y="4959350"/>
            <a:ext cx="47529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95350" indent="-89535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900">
                <a:solidFill>
                  <a:srgbClr val="FF0000"/>
                </a:solidFill>
                <a:latin typeface="Arial" panose="020B0604020202020204" pitchFamily="34" charset="0"/>
              </a:rPr>
              <a:t>※</a:t>
            </a:r>
            <a:r>
              <a:rPr lang="ja-JP" altLang="en-US" sz="900">
                <a:solidFill>
                  <a:srgbClr val="FF0000"/>
                </a:solidFill>
                <a:latin typeface="Arial" panose="020B0604020202020204" pitchFamily="34" charset="0"/>
              </a:rPr>
              <a:t>窓ガラス以外の危険なもの（落下・転倒・移動しそうなもの）をイメージさせる。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900">
                <a:solidFill>
                  <a:srgbClr val="FF0000"/>
                </a:solidFill>
                <a:latin typeface="Arial" panose="020B0604020202020204" pitchFamily="34" charset="0"/>
              </a:rPr>
              <a:t>※</a:t>
            </a:r>
            <a:r>
              <a:rPr lang="ja-JP" altLang="en-US" sz="900">
                <a:solidFill>
                  <a:srgbClr val="FF0000"/>
                </a:solidFill>
                <a:latin typeface="Arial" panose="020B0604020202020204" pitchFamily="34" charset="0"/>
              </a:rPr>
              <a:t>強い揺れでは、近くの教室等へ移動することができない。（猶予時間は短い）</a:t>
            </a:r>
          </a:p>
        </p:txBody>
      </p:sp>
      <p:sp>
        <p:nvSpPr>
          <p:cNvPr id="3086" name="テキスト ボックス 2"/>
          <p:cNvSpPr txBox="1">
            <a:spLocks noChangeArrowheads="1"/>
          </p:cNvSpPr>
          <p:nvPr/>
        </p:nvSpPr>
        <p:spPr bwMode="auto">
          <a:xfrm>
            <a:off x="2060575" y="5761038"/>
            <a:ext cx="47259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95350" indent="-89535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ja-JP" sz="900">
                <a:solidFill>
                  <a:srgbClr val="FF0000"/>
                </a:solidFill>
                <a:latin typeface="Arial" panose="020B0604020202020204" pitchFamily="34" charset="0"/>
              </a:rPr>
              <a:t>※</a:t>
            </a:r>
            <a:r>
              <a:rPr lang="ja-JP" altLang="en-US" sz="900">
                <a:solidFill>
                  <a:srgbClr val="FF0000"/>
                </a:solidFill>
                <a:latin typeface="Arial" panose="020B0604020202020204" pitchFamily="34" charset="0"/>
              </a:rPr>
              <a:t>地震によって起こる危険なもの（落下・転倒・移動しそうなもの）をイメージさせる。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ja-JP" sz="900">
                <a:solidFill>
                  <a:srgbClr val="FF0000"/>
                </a:solidFill>
                <a:latin typeface="Arial" panose="020B0604020202020204" pitchFamily="34" charset="0"/>
              </a:rPr>
              <a:t>※</a:t>
            </a:r>
            <a:r>
              <a:rPr lang="ja-JP" altLang="en-US" sz="900">
                <a:solidFill>
                  <a:srgbClr val="FF0000"/>
                </a:solidFill>
                <a:latin typeface="Arial" panose="020B0604020202020204" pitchFamily="34" charset="0"/>
              </a:rPr>
              <a:t>強い揺れでは、踊り場や近くの教室等へ移動することができない。（猶予時間は短い）</a:t>
            </a:r>
          </a:p>
        </p:txBody>
      </p:sp>
      <p:sp>
        <p:nvSpPr>
          <p:cNvPr id="3087" name="テキスト ボックス 2"/>
          <p:cNvSpPr txBox="1">
            <a:spLocks noChangeArrowheads="1"/>
          </p:cNvSpPr>
          <p:nvPr/>
        </p:nvSpPr>
        <p:spPr bwMode="auto">
          <a:xfrm>
            <a:off x="2060575" y="8280400"/>
            <a:ext cx="4559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95350" indent="-89535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ja-JP" sz="900">
                <a:solidFill>
                  <a:srgbClr val="FF0000"/>
                </a:solidFill>
                <a:latin typeface="Arial" panose="020B0604020202020204" pitchFamily="34" charset="0"/>
              </a:rPr>
              <a:t>※</a:t>
            </a:r>
            <a:r>
              <a:rPr lang="ja-JP" altLang="en-US" sz="900">
                <a:solidFill>
                  <a:srgbClr val="FF0000"/>
                </a:solidFill>
                <a:latin typeface="Arial" panose="020B0604020202020204" pitchFamily="34" charset="0"/>
              </a:rPr>
              <a:t>地震によって起こる危険なもの（落下・転倒・移動しそうなもの）をイメージさせる。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900">
                <a:solidFill>
                  <a:srgbClr val="FF0000"/>
                </a:solidFill>
                <a:latin typeface="Arial" panose="020B0604020202020204" pitchFamily="34" charset="0"/>
              </a:rPr>
              <a:t>※</a:t>
            </a:r>
            <a:r>
              <a:rPr lang="ja-JP" altLang="en-US" sz="900">
                <a:solidFill>
                  <a:srgbClr val="FF0000"/>
                </a:solidFill>
                <a:latin typeface="Arial" panose="020B0604020202020204" pitchFamily="34" charset="0"/>
              </a:rPr>
              <a:t>強い揺れで、ドアが開かなくなって閉じ込められることを教える。</a:t>
            </a:r>
          </a:p>
        </p:txBody>
      </p:sp>
      <p:sp>
        <p:nvSpPr>
          <p:cNvPr id="3088" name="テキスト ボックス 4"/>
          <p:cNvSpPr txBox="1">
            <a:spLocks noChangeArrowheads="1"/>
          </p:cNvSpPr>
          <p:nvPr/>
        </p:nvSpPr>
        <p:spPr bwMode="auto">
          <a:xfrm>
            <a:off x="44450" y="6450013"/>
            <a:ext cx="7921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校庭</a:t>
            </a:r>
          </a:p>
        </p:txBody>
      </p:sp>
      <p:sp>
        <p:nvSpPr>
          <p:cNvPr id="3089" name="テキスト ボックス 58"/>
          <p:cNvSpPr txBox="1">
            <a:spLocks noChangeArrowheads="1"/>
          </p:cNvSpPr>
          <p:nvPr/>
        </p:nvSpPr>
        <p:spPr bwMode="auto">
          <a:xfrm>
            <a:off x="44450" y="6289675"/>
            <a:ext cx="7921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こうてい</a:t>
            </a:r>
          </a:p>
        </p:txBody>
      </p:sp>
      <p:sp>
        <p:nvSpPr>
          <p:cNvPr id="75" name="テキスト ボックス 4"/>
          <p:cNvSpPr txBox="1">
            <a:spLocks noChangeArrowheads="1"/>
          </p:cNvSpPr>
          <p:nvPr/>
        </p:nvSpPr>
        <p:spPr bwMode="auto">
          <a:xfrm>
            <a:off x="2024063" y="6122988"/>
            <a:ext cx="47974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600" dirty="0">
                <a:latin typeface="+mj-ea"/>
                <a:ea typeface="+mj-ea"/>
              </a:rPr>
              <a:t>こうしゃ や ゆうぐ　からはなれる</a:t>
            </a:r>
            <a:r>
              <a:rPr lang="ja-JP" altLang="en-US" sz="1600" dirty="0">
                <a:latin typeface="+mj-ea"/>
                <a:ea typeface="ＭＳ Ｐゴシック" charset="-128"/>
              </a:rPr>
              <a:t>。　</a:t>
            </a:r>
          </a:p>
          <a:p>
            <a:pPr eaLnBrk="1" hangingPunct="1">
              <a:defRPr/>
            </a:pPr>
            <a:r>
              <a:rPr lang="ja-JP" altLang="en-US" sz="1600" dirty="0">
                <a:latin typeface="+mj-ea"/>
                <a:ea typeface="ＭＳ Ｐゴシック" charset="-128"/>
              </a:rPr>
              <a:t>あたまをまもってしゃがむ。</a:t>
            </a:r>
            <a:endParaRPr lang="ja-JP" altLang="en-US" sz="1600" u="sng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091" name="テキスト ボックス 47"/>
          <p:cNvSpPr txBox="1">
            <a:spLocks noChangeArrowheads="1"/>
          </p:cNvSpPr>
          <p:nvPr/>
        </p:nvSpPr>
        <p:spPr bwMode="auto">
          <a:xfrm>
            <a:off x="63500" y="7127875"/>
            <a:ext cx="7937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と しょしつ</a:t>
            </a:r>
          </a:p>
        </p:txBody>
      </p:sp>
      <p:sp>
        <p:nvSpPr>
          <p:cNvPr id="3092" name="テキスト ボックス 4"/>
          <p:cNvSpPr txBox="1">
            <a:spLocks noChangeArrowheads="1"/>
          </p:cNvSpPr>
          <p:nvPr/>
        </p:nvSpPr>
        <p:spPr bwMode="auto">
          <a:xfrm>
            <a:off x="44450" y="7286625"/>
            <a:ext cx="812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図書室</a:t>
            </a:r>
          </a:p>
        </p:txBody>
      </p:sp>
      <p:sp>
        <p:nvSpPr>
          <p:cNvPr id="80" name="テキスト ボックス 4"/>
          <p:cNvSpPr txBox="1">
            <a:spLocks noChangeArrowheads="1"/>
          </p:cNvSpPr>
          <p:nvPr/>
        </p:nvSpPr>
        <p:spPr bwMode="auto">
          <a:xfrm>
            <a:off x="2016125" y="6985000"/>
            <a:ext cx="47974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 eaLnBrk="1" hangingPunct="1">
              <a:defRPr/>
            </a:pPr>
            <a:r>
              <a:rPr lang="ja-JP" altLang="en-US" sz="1600" dirty="0">
                <a:latin typeface="+mn-ea"/>
                <a:ea typeface="+mn-ea"/>
              </a:rPr>
              <a:t>つく</a:t>
            </a:r>
            <a:r>
              <a:rPr lang="ja-JP" altLang="en-US" sz="1600" dirty="0" err="1">
                <a:latin typeface="+mn-ea"/>
                <a:ea typeface="+mn-ea"/>
              </a:rPr>
              <a:t>えの</a:t>
            </a:r>
            <a:r>
              <a:rPr lang="ja-JP" altLang="en-US" sz="1600" dirty="0">
                <a:latin typeface="+mn-ea"/>
                <a:ea typeface="+mn-ea"/>
              </a:rPr>
              <a:t>したにもぐる。ほんだなからはなれる。</a:t>
            </a:r>
          </a:p>
          <a:p>
            <a:pPr marL="177800" indent="-177800" eaLnBrk="1" hangingPunct="1">
              <a:defRPr/>
            </a:pPr>
            <a:r>
              <a:rPr lang="ja-JP" altLang="en-US" sz="1600" dirty="0">
                <a:latin typeface="+mn-ea"/>
                <a:ea typeface="+mn-ea"/>
              </a:rPr>
              <a:t>あたまをまもってしゃがむ。</a:t>
            </a:r>
          </a:p>
        </p:txBody>
      </p:sp>
      <p:sp>
        <p:nvSpPr>
          <p:cNvPr id="3094" name="テキスト ボックス 2"/>
          <p:cNvSpPr txBox="1">
            <a:spLocks noChangeArrowheads="1"/>
          </p:cNvSpPr>
          <p:nvPr/>
        </p:nvSpPr>
        <p:spPr bwMode="auto">
          <a:xfrm>
            <a:off x="2060575" y="7478713"/>
            <a:ext cx="46720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95350" indent="-89535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ja-JP" sz="900">
                <a:solidFill>
                  <a:srgbClr val="FF0000"/>
                </a:solidFill>
                <a:latin typeface="Arial" panose="020B0604020202020204" pitchFamily="34" charset="0"/>
              </a:rPr>
              <a:t>※</a:t>
            </a:r>
            <a:r>
              <a:rPr lang="ja-JP" altLang="en-US" sz="900">
                <a:solidFill>
                  <a:srgbClr val="FF0000"/>
                </a:solidFill>
                <a:latin typeface="Arial" panose="020B0604020202020204" pitchFamily="34" charset="0"/>
              </a:rPr>
              <a:t>地震によって起こる危険なもの（落下・転倒・移動しそうなもの）をイメージさせる。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ja-JP" sz="900">
                <a:solidFill>
                  <a:srgbClr val="FF0000"/>
                </a:solidFill>
                <a:latin typeface="Arial" panose="020B0604020202020204" pitchFamily="34" charset="0"/>
              </a:rPr>
              <a:t>※</a:t>
            </a:r>
            <a:r>
              <a:rPr lang="ja-JP" altLang="en-US" sz="900">
                <a:solidFill>
                  <a:srgbClr val="FF0000"/>
                </a:solidFill>
                <a:latin typeface="Arial" panose="020B0604020202020204" pitchFamily="34" charset="0"/>
              </a:rPr>
              <a:t>本棚は固定されていても、本が飛び出してくることに気付かせる。</a:t>
            </a:r>
          </a:p>
        </p:txBody>
      </p:sp>
      <p:sp>
        <p:nvSpPr>
          <p:cNvPr id="3095" name="テキスト ボックス 4"/>
          <p:cNvSpPr txBox="1">
            <a:spLocks noChangeArrowheads="1"/>
          </p:cNvSpPr>
          <p:nvPr/>
        </p:nvSpPr>
        <p:spPr bwMode="auto">
          <a:xfrm>
            <a:off x="26988" y="3311525"/>
            <a:ext cx="6858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２．どうすれば自分の身を守ることができますか。考えてみましょう。</a:t>
            </a:r>
          </a:p>
        </p:txBody>
      </p:sp>
      <p:sp>
        <p:nvSpPr>
          <p:cNvPr id="3096" name="テキスト ボックス 37"/>
          <p:cNvSpPr txBox="1">
            <a:spLocks noChangeArrowheads="1"/>
          </p:cNvSpPr>
          <p:nvPr/>
        </p:nvSpPr>
        <p:spPr bwMode="auto">
          <a:xfrm>
            <a:off x="1557338" y="3240088"/>
            <a:ext cx="417671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じ　 ぶん　　　  み　　　　まも　　　　　　　　　　　　　　　　　　　　　　　　　　　かんが</a:t>
            </a:r>
          </a:p>
        </p:txBody>
      </p:sp>
      <p:pic>
        <p:nvPicPr>
          <p:cNvPr id="3097" name="Picture 83" descr="D:\50 緊急地震速報\121004_指導案\イラスト\教室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43"/>
          <a:stretch>
            <a:fillRect/>
          </a:stretch>
        </p:blipFill>
        <p:spPr bwMode="auto">
          <a:xfrm>
            <a:off x="890588" y="3633788"/>
            <a:ext cx="10906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8" name="Picture 88" descr="D:\50 緊急地震速報\121004_指導案\イラスト\トイレ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54"/>
          <a:stretch>
            <a:fillRect/>
          </a:stretch>
        </p:blipFill>
        <p:spPr bwMode="auto">
          <a:xfrm>
            <a:off x="908050" y="7835900"/>
            <a:ext cx="108108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9" name="Picture 89" descr="D:\50 緊急地震速報\121004_指導案\イラスト\図書室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6989763"/>
            <a:ext cx="1081087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0" name="Picture 90" descr="D:\50 緊急地震速報\121004_指導案\イラスト\校庭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0"/>
          <a:stretch>
            <a:fillRect/>
          </a:stretch>
        </p:blipFill>
        <p:spPr bwMode="auto">
          <a:xfrm>
            <a:off x="917575" y="6149975"/>
            <a:ext cx="1071563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1" name="Picture 91" descr="D:\50 緊急地震速報\121004_指導案\イラスト\階段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5299075"/>
            <a:ext cx="1081087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2" name="Picture 92" descr="D:\50 緊急地震速報\121004_指導案\イラスト\廊下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50" y="4464050"/>
            <a:ext cx="108108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正方形/長方形 23"/>
          <p:cNvSpPr>
            <a:spLocks noChangeArrowheads="1"/>
          </p:cNvSpPr>
          <p:nvPr/>
        </p:nvSpPr>
        <p:spPr bwMode="auto">
          <a:xfrm>
            <a:off x="5187950" y="23813"/>
            <a:ext cx="16256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ja-JP" altLang="en-US" sz="900" dirty="0">
                <a:latin typeface="Arial" charset="0"/>
              </a:rPr>
              <a:t>ステップ</a:t>
            </a:r>
            <a:r>
              <a:rPr lang="en-US" altLang="ja-JP" sz="900" dirty="0">
                <a:latin typeface="Arial" charset="0"/>
              </a:rPr>
              <a:t>1</a:t>
            </a:r>
            <a:r>
              <a:rPr lang="ja-JP" altLang="en-US" sz="900" dirty="0">
                <a:latin typeface="Arial" charset="0"/>
              </a:rPr>
              <a:t>　事前学習　</a:t>
            </a:r>
            <a:r>
              <a:rPr lang="ja-JP" altLang="en-US" sz="9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タイプＡ</a:t>
            </a:r>
          </a:p>
        </p:txBody>
      </p:sp>
      <p:sp>
        <p:nvSpPr>
          <p:cNvPr id="3104" name="正方形/長方形 23"/>
          <p:cNvSpPr>
            <a:spLocks noChangeArrowheads="1"/>
          </p:cNvSpPr>
          <p:nvPr/>
        </p:nvSpPr>
        <p:spPr bwMode="auto">
          <a:xfrm>
            <a:off x="5310188" y="9883775"/>
            <a:ext cx="153193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>
                <a:latin typeface="Arial" panose="020B0604020202020204" pitchFamily="34" charset="0"/>
              </a:rPr>
              <a:t>宇都宮地方気象台 </a:t>
            </a:r>
            <a:r>
              <a:rPr lang="en-US" altLang="ja-JP" sz="900">
                <a:latin typeface="Arial" panose="020B0604020202020204" pitchFamily="34" charset="0"/>
              </a:rPr>
              <a:t>Ver.1</a:t>
            </a:r>
            <a:endParaRPr lang="ja-JP" altLang="en-US" sz="900">
              <a:latin typeface="Arial" panose="020B0604020202020204" pitchFamily="34" charset="0"/>
            </a:endParaRPr>
          </a:p>
        </p:txBody>
      </p:sp>
      <p:sp>
        <p:nvSpPr>
          <p:cNvPr id="60" name="テキスト ボックス 4"/>
          <p:cNvSpPr txBox="1">
            <a:spLocks noChangeArrowheads="1"/>
          </p:cNvSpPr>
          <p:nvPr/>
        </p:nvSpPr>
        <p:spPr bwMode="auto">
          <a:xfrm>
            <a:off x="2016125" y="5357813"/>
            <a:ext cx="47974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200" u="sng" dirty="0">
                <a:solidFill>
                  <a:srgbClr val="FF0000"/>
                </a:solidFill>
                <a:latin typeface="+mj-ea"/>
                <a:ea typeface="+mj-ea"/>
              </a:rPr>
              <a:t>手すりにつかまる。踊り場に移動する。頭を守ってしゃがむ。</a:t>
            </a:r>
          </a:p>
        </p:txBody>
      </p:sp>
      <p:sp>
        <p:nvSpPr>
          <p:cNvPr id="3106" name="テキスト ボックス 3"/>
          <p:cNvSpPr txBox="1">
            <a:spLocks noChangeArrowheads="1"/>
          </p:cNvSpPr>
          <p:nvPr/>
        </p:nvSpPr>
        <p:spPr bwMode="auto">
          <a:xfrm>
            <a:off x="44450" y="220663"/>
            <a:ext cx="3644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地震から自分の身を守ろう！</a:t>
            </a: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112713" y="73025"/>
            <a:ext cx="712787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050" dirty="0">
                <a:latin typeface="HG丸ｺﾞｼｯｸM-PRO" pitchFamily="50" charset="-128"/>
                <a:ea typeface="HG丸ｺﾞｼｯｸM-PRO" pitchFamily="50" charset="-128"/>
              </a:rPr>
              <a:t>じ しん</a:t>
            </a: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130300" y="58738"/>
            <a:ext cx="71437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050" dirty="0">
                <a:latin typeface="HG丸ｺﾞｼｯｸM-PRO" pitchFamily="50" charset="-128"/>
                <a:ea typeface="HG丸ｺﾞｼｯｸM-PRO" pitchFamily="50" charset="-128"/>
              </a:rPr>
              <a:t>じ ぶん</a:t>
            </a: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1922463" y="58738"/>
            <a:ext cx="712787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050" dirty="0">
                <a:latin typeface="HG丸ｺﾞｼｯｸM-PRO" pitchFamily="50" charset="-128"/>
                <a:ea typeface="HG丸ｺﾞｼｯｸM-PRO" pitchFamily="50" charset="-128"/>
              </a:rPr>
              <a:t>み</a:t>
            </a: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354263" y="58738"/>
            <a:ext cx="71437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050" dirty="0">
                <a:latin typeface="HG丸ｺﾞｼｯｸM-PRO" pitchFamily="50" charset="-128"/>
                <a:ea typeface="HG丸ｺﾞｼｯｸM-PRO" pitchFamily="50" charset="-128"/>
              </a:rPr>
              <a:t>まも</a:t>
            </a:r>
          </a:p>
        </p:txBody>
      </p:sp>
      <p:sp>
        <p:nvSpPr>
          <p:cNvPr id="67" name="正方形/長方形 66"/>
          <p:cNvSpPr/>
          <p:nvPr/>
        </p:nvSpPr>
        <p:spPr>
          <a:xfrm>
            <a:off x="44450" y="41275"/>
            <a:ext cx="3498850" cy="59372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pic>
        <p:nvPicPr>
          <p:cNvPr id="3112" name="Picture 70" descr="D:\図1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1606550"/>
            <a:ext cx="43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13" name="Picture 71" descr="D:\図2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2128838"/>
            <a:ext cx="434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14" name="Picture 70" descr="D:\図3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2665413"/>
            <a:ext cx="434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正方形/長方形 72"/>
          <p:cNvSpPr/>
          <p:nvPr/>
        </p:nvSpPr>
        <p:spPr>
          <a:xfrm>
            <a:off x="44450" y="1531938"/>
            <a:ext cx="6769100" cy="1685925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116" name="正方形/長方形 78"/>
          <p:cNvSpPr>
            <a:spLocks noChangeArrowheads="1"/>
          </p:cNvSpPr>
          <p:nvPr/>
        </p:nvSpPr>
        <p:spPr bwMode="auto">
          <a:xfrm>
            <a:off x="1196975" y="1647825"/>
            <a:ext cx="5449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latin typeface="Arial" panose="020B0604020202020204" pitchFamily="34" charset="0"/>
              </a:rPr>
              <a:t>うえ</a:t>
            </a:r>
            <a:r>
              <a:rPr lang="ja-JP" altLang="ja-JP" sz="2000">
                <a:latin typeface="Arial" panose="020B0604020202020204" pitchFamily="34" charset="0"/>
              </a:rPr>
              <a:t>から</a:t>
            </a:r>
            <a:r>
              <a:rPr lang="ja-JP" altLang="en-US" sz="2000">
                <a:latin typeface="Arial" panose="020B0604020202020204" pitchFamily="34" charset="0"/>
              </a:rPr>
              <a:t>　</a:t>
            </a:r>
            <a:r>
              <a:rPr lang="ja-JP" altLang="ja-JP" sz="2000">
                <a:latin typeface="Arial" panose="020B0604020202020204" pitchFamily="34" charset="0"/>
              </a:rPr>
              <a:t>ものが</a:t>
            </a:r>
            <a:r>
              <a:rPr lang="ja-JP" altLang="en-US" sz="2000">
                <a:latin typeface="Arial" panose="020B0604020202020204" pitchFamily="34" charset="0"/>
              </a:rPr>
              <a:t>　　　　　　</a:t>
            </a:r>
            <a:r>
              <a:rPr lang="ja-JP" altLang="en-US" sz="2000">
                <a:solidFill>
                  <a:srgbClr val="FF0000"/>
                </a:solidFill>
                <a:latin typeface="Arial" panose="020B0604020202020204" pitchFamily="34" charset="0"/>
              </a:rPr>
              <a:t>おちて </a:t>
            </a:r>
            <a:r>
              <a:rPr lang="ja-JP" altLang="en-US" sz="2000">
                <a:latin typeface="Arial" panose="020B0604020202020204" pitchFamily="34" charset="0"/>
              </a:rPr>
              <a:t> 　　　　くる</a:t>
            </a:r>
          </a:p>
        </p:txBody>
      </p:sp>
      <p:sp>
        <p:nvSpPr>
          <p:cNvPr id="3117" name="正方形/長方形 80"/>
          <p:cNvSpPr>
            <a:spLocks noChangeArrowheads="1"/>
          </p:cNvSpPr>
          <p:nvPr/>
        </p:nvSpPr>
        <p:spPr bwMode="auto">
          <a:xfrm>
            <a:off x="1196975" y="2157413"/>
            <a:ext cx="5422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latin typeface="Arial" panose="020B0604020202020204" pitchFamily="34" charset="0"/>
              </a:rPr>
              <a:t>よこから　も</a:t>
            </a:r>
            <a:r>
              <a:rPr lang="ja-JP" altLang="ja-JP" sz="2000">
                <a:latin typeface="Arial" panose="020B0604020202020204" pitchFamily="34" charset="0"/>
              </a:rPr>
              <a:t>のが</a:t>
            </a:r>
            <a:r>
              <a:rPr lang="ja-JP" altLang="en-US" sz="2000">
                <a:latin typeface="Arial" panose="020B0604020202020204" pitchFamily="34" charset="0"/>
              </a:rPr>
              <a:t>　　　  　　</a:t>
            </a:r>
            <a:r>
              <a:rPr lang="ja-JP" altLang="en-US" sz="2000">
                <a:solidFill>
                  <a:srgbClr val="FF0000"/>
                </a:solidFill>
                <a:latin typeface="Arial" panose="020B0604020202020204" pitchFamily="34" charset="0"/>
              </a:rPr>
              <a:t>たおれて</a:t>
            </a:r>
            <a:r>
              <a:rPr lang="ja-JP" altLang="en-US" sz="2000">
                <a:latin typeface="Arial" panose="020B0604020202020204" pitchFamily="34" charset="0"/>
              </a:rPr>
              <a:t> 　　　くる　</a:t>
            </a:r>
          </a:p>
        </p:txBody>
      </p:sp>
      <p:sp>
        <p:nvSpPr>
          <p:cNvPr id="3118" name="正方形/長方形 81"/>
          <p:cNvSpPr>
            <a:spLocks noChangeArrowheads="1"/>
          </p:cNvSpPr>
          <p:nvPr/>
        </p:nvSpPr>
        <p:spPr bwMode="auto">
          <a:xfrm>
            <a:off x="1196975" y="2693988"/>
            <a:ext cx="5422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latin typeface="Arial" panose="020B0604020202020204" pitchFamily="34" charset="0"/>
              </a:rPr>
              <a:t>よこから　も</a:t>
            </a:r>
            <a:r>
              <a:rPr lang="ja-JP" altLang="ja-JP" sz="2000">
                <a:latin typeface="Arial" panose="020B0604020202020204" pitchFamily="34" charset="0"/>
              </a:rPr>
              <a:t>のが</a:t>
            </a:r>
            <a:r>
              <a:rPr lang="ja-JP" altLang="en-US" sz="2000">
                <a:latin typeface="Arial" panose="020B0604020202020204" pitchFamily="34" charset="0"/>
              </a:rPr>
              <a:t>　　　　　  </a:t>
            </a:r>
            <a:r>
              <a:rPr lang="ja-JP" altLang="en-US" sz="2000">
                <a:solidFill>
                  <a:srgbClr val="FF0000"/>
                </a:solidFill>
                <a:latin typeface="Arial" panose="020B0604020202020204" pitchFamily="34" charset="0"/>
              </a:rPr>
              <a:t>うごいて</a:t>
            </a:r>
            <a:r>
              <a:rPr lang="ja-JP" altLang="en-US" sz="2000">
                <a:latin typeface="Arial" panose="020B0604020202020204" pitchFamily="34" charset="0"/>
              </a:rPr>
              <a:t>　  　　くる</a:t>
            </a:r>
          </a:p>
        </p:txBody>
      </p:sp>
      <p:sp>
        <p:nvSpPr>
          <p:cNvPr id="3119" name="正方形/長方形 72"/>
          <p:cNvSpPr>
            <a:spLocks noChangeArrowheads="1"/>
          </p:cNvSpPr>
          <p:nvPr/>
        </p:nvSpPr>
        <p:spPr bwMode="auto">
          <a:xfrm>
            <a:off x="44450" y="1227138"/>
            <a:ext cx="66976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１．地震で起こる</a:t>
            </a:r>
            <a:r>
              <a:rPr lang="en-US" altLang="ja-JP" sz="16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6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つの危険について、考えてみましょう。</a:t>
            </a:r>
          </a:p>
        </p:txBody>
      </p:sp>
      <p:sp>
        <p:nvSpPr>
          <p:cNvPr id="3120" name="テキスト ボックス 37"/>
          <p:cNvSpPr txBox="1">
            <a:spLocks noChangeArrowheads="1"/>
          </p:cNvSpPr>
          <p:nvPr/>
        </p:nvSpPr>
        <p:spPr bwMode="auto">
          <a:xfrm>
            <a:off x="476250" y="1152525"/>
            <a:ext cx="56165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じ    しん　　 　 お　　　　　  　　　　　　  　　 き    けん　　　　           　　　　　　かんが</a:t>
            </a:r>
          </a:p>
        </p:txBody>
      </p:sp>
      <p:sp>
        <p:nvSpPr>
          <p:cNvPr id="3121" name="正方形/長方形 84"/>
          <p:cNvSpPr>
            <a:spLocks noChangeArrowheads="1"/>
          </p:cNvSpPr>
          <p:nvPr/>
        </p:nvSpPr>
        <p:spPr bwMode="auto">
          <a:xfrm>
            <a:off x="87313" y="1679575"/>
            <a:ext cx="3889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</a:t>
            </a:r>
            <a:endParaRPr lang="ja-JP" altLang="en-US" sz="1600">
              <a:latin typeface="Arial" panose="020B0604020202020204" pitchFamily="34" charset="0"/>
            </a:endParaRPr>
          </a:p>
        </p:txBody>
      </p:sp>
      <p:sp>
        <p:nvSpPr>
          <p:cNvPr id="3122" name="正方形/長方形 85"/>
          <p:cNvSpPr>
            <a:spLocks noChangeArrowheads="1"/>
          </p:cNvSpPr>
          <p:nvPr/>
        </p:nvSpPr>
        <p:spPr bwMode="auto">
          <a:xfrm>
            <a:off x="87313" y="2206625"/>
            <a:ext cx="3889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②</a:t>
            </a:r>
            <a:endParaRPr lang="ja-JP" altLang="en-US" sz="1600">
              <a:latin typeface="Arial" panose="020B0604020202020204" pitchFamily="34" charset="0"/>
            </a:endParaRPr>
          </a:p>
        </p:txBody>
      </p:sp>
      <p:sp>
        <p:nvSpPr>
          <p:cNvPr id="3123" name="正方形/長方形 86"/>
          <p:cNvSpPr>
            <a:spLocks noChangeArrowheads="1"/>
          </p:cNvSpPr>
          <p:nvPr/>
        </p:nvSpPr>
        <p:spPr bwMode="auto">
          <a:xfrm>
            <a:off x="87313" y="2735263"/>
            <a:ext cx="3889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③</a:t>
            </a:r>
            <a:endParaRPr lang="ja-JP" altLang="en-US" sz="1600">
              <a:latin typeface="Arial" panose="020B0604020202020204" pitchFamily="34" charset="0"/>
            </a:endParaRPr>
          </a:p>
        </p:txBody>
      </p:sp>
      <p:sp>
        <p:nvSpPr>
          <p:cNvPr id="3124" name="テキスト ボックス 4"/>
          <p:cNvSpPr txBox="1">
            <a:spLocks noChangeArrowheads="1"/>
          </p:cNvSpPr>
          <p:nvPr/>
        </p:nvSpPr>
        <p:spPr bwMode="auto">
          <a:xfrm>
            <a:off x="44450" y="8739188"/>
            <a:ext cx="64801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３．自分の身を守るための大切な行動を、まとめてみましょう。</a:t>
            </a:r>
          </a:p>
        </p:txBody>
      </p:sp>
      <p:sp>
        <p:nvSpPr>
          <p:cNvPr id="106" name="正方形/長方形 105"/>
          <p:cNvSpPr/>
          <p:nvPr/>
        </p:nvSpPr>
        <p:spPr>
          <a:xfrm>
            <a:off x="44450" y="9040813"/>
            <a:ext cx="6769100" cy="86201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126" name="正方形/長方形 106"/>
          <p:cNvSpPr>
            <a:spLocks noChangeArrowheads="1"/>
          </p:cNvSpPr>
          <p:nvPr/>
        </p:nvSpPr>
        <p:spPr bwMode="auto">
          <a:xfrm>
            <a:off x="117475" y="9169400"/>
            <a:ext cx="66690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u="sng">
                <a:solidFill>
                  <a:srgbClr val="FF0000"/>
                </a:solidFill>
                <a:latin typeface="Arial" panose="020B0604020202020204" pitchFamily="34" charset="0"/>
              </a:rPr>
              <a:t>ものが「落ちてこない・倒れてこない・移動してこない」場所へ移動して身を守る。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u="sng">
                <a:solidFill>
                  <a:srgbClr val="FF0000"/>
                </a:solidFill>
                <a:latin typeface="Arial" panose="020B0604020202020204" pitchFamily="34" charset="0"/>
              </a:rPr>
              <a:t>緊急地震速報を聞いたときには、数秒から数十秒の短い時間で身を守る。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u="sng">
                <a:solidFill>
                  <a:srgbClr val="FF0000"/>
                </a:solidFill>
                <a:latin typeface="Arial" panose="020B0604020202020204" pitchFamily="34" charset="0"/>
              </a:rPr>
              <a:t>慌てずに、自分で考え、自分の判断で行動して身を守る。</a:t>
            </a:r>
          </a:p>
        </p:txBody>
      </p:sp>
      <p:sp>
        <p:nvSpPr>
          <p:cNvPr id="3127" name="テキスト ボックス 2"/>
          <p:cNvSpPr txBox="1">
            <a:spLocks noChangeArrowheads="1"/>
          </p:cNvSpPr>
          <p:nvPr/>
        </p:nvSpPr>
        <p:spPr bwMode="auto">
          <a:xfrm>
            <a:off x="2060575" y="6624638"/>
            <a:ext cx="4716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95350" indent="-89535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ja-JP" sz="900">
                <a:solidFill>
                  <a:srgbClr val="FF0000"/>
                </a:solidFill>
                <a:latin typeface="Arial" panose="020B0604020202020204" pitchFamily="34" charset="0"/>
              </a:rPr>
              <a:t>※</a:t>
            </a:r>
            <a:r>
              <a:rPr lang="ja-JP" altLang="en-US" sz="900">
                <a:solidFill>
                  <a:srgbClr val="FF0000"/>
                </a:solidFill>
                <a:latin typeface="Arial" panose="020B0604020202020204" pitchFamily="34" charset="0"/>
              </a:rPr>
              <a:t>地震によって起こる危険なもの（落下・転倒・移動しそうなもの）をイメージさせる。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ja-JP" sz="900">
                <a:solidFill>
                  <a:srgbClr val="FF0000"/>
                </a:solidFill>
                <a:latin typeface="Arial" panose="020B0604020202020204" pitchFamily="34" charset="0"/>
              </a:rPr>
              <a:t>※</a:t>
            </a:r>
            <a:r>
              <a:rPr lang="ja-JP" altLang="en-US" sz="900">
                <a:solidFill>
                  <a:srgbClr val="FF0000"/>
                </a:solidFill>
                <a:latin typeface="Arial" panose="020B0604020202020204" pitchFamily="34" charset="0"/>
              </a:rPr>
              <a:t>強い揺れでは、校庭の中央まで移動することができない。（猶予時間は短い）</a:t>
            </a:r>
          </a:p>
        </p:txBody>
      </p:sp>
      <p:sp>
        <p:nvSpPr>
          <p:cNvPr id="3128" name="テキスト ボックス 37"/>
          <p:cNvSpPr txBox="1">
            <a:spLocks noChangeArrowheads="1"/>
          </p:cNvSpPr>
          <p:nvPr/>
        </p:nvSpPr>
        <p:spPr bwMode="auto">
          <a:xfrm>
            <a:off x="549275" y="8672513"/>
            <a:ext cx="53276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じ　 ぶん　　　  み　　　　まも　　　　　　　　　　　 たい　せつ　　　こう  どう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3697288" y="1595438"/>
            <a:ext cx="1665287" cy="4572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70" name="正方形/長方形 69"/>
          <p:cNvSpPr/>
          <p:nvPr/>
        </p:nvSpPr>
        <p:spPr>
          <a:xfrm>
            <a:off x="3697288" y="2136775"/>
            <a:ext cx="1665287" cy="4572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71" name="正方形/長方形 70"/>
          <p:cNvSpPr/>
          <p:nvPr/>
        </p:nvSpPr>
        <p:spPr>
          <a:xfrm>
            <a:off x="3695700" y="2687638"/>
            <a:ext cx="1665288" cy="4572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3132" name="テキスト ボックス 2"/>
          <p:cNvSpPr txBox="1">
            <a:spLocks noChangeArrowheads="1"/>
          </p:cNvSpPr>
          <p:nvPr/>
        </p:nvSpPr>
        <p:spPr bwMode="auto">
          <a:xfrm>
            <a:off x="5964238" y="2843213"/>
            <a:ext cx="812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95350" indent="-89535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900">
                <a:solidFill>
                  <a:srgbClr val="FF0000"/>
                </a:solidFill>
                <a:latin typeface="Arial" panose="020B0604020202020204" pitchFamily="34" charset="0"/>
              </a:rPr>
              <a:t>※</a:t>
            </a:r>
            <a:r>
              <a:rPr lang="ja-JP" altLang="en-US" sz="900">
                <a:solidFill>
                  <a:srgbClr val="FF0000"/>
                </a:solidFill>
                <a:latin typeface="Arial" panose="020B0604020202020204" pitchFamily="34" charset="0"/>
              </a:rPr>
              <a:t>ピアノなど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9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43" name="表 42"/>
          <p:cNvGraphicFramePr>
            <a:graphicFrameLocks noGrp="1"/>
          </p:cNvGraphicFramePr>
          <p:nvPr/>
        </p:nvGraphicFramePr>
        <p:xfrm>
          <a:off x="44450" y="3622675"/>
          <a:ext cx="6769100" cy="50387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43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99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248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422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2000" kern="1200" dirty="0" smtClean="0"/>
                    </a:p>
                    <a:p>
                      <a:endParaRPr kumimoji="1" lang="ja-JP" altLang="en-US" sz="2000" dirty="0"/>
                    </a:p>
                  </a:txBody>
                  <a:tcPr marL="91441" marR="91441" marT="50392" marB="50392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392" marB="50392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392" marB="50392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0964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392" marB="50392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392" marB="50392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392" marB="50392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6730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392" marB="50392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392" marB="50392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392" marB="50392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5355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392" marB="50392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392" marB="50392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392" marB="50392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5356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392" marB="50392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392" marB="50392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392" marB="50392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8103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392" marB="50392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392" marB="50392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392" marB="50392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163" name="テキスト ボックス 3"/>
          <p:cNvSpPr txBox="1">
            <a:spLocks noChangeArrowheads="1"/>
          </p:cNvSpPr>
          <p:nvPr/>
        </p:nvSpPr>
        <p:spPr bwMode="auto">
          <a:xfrm>
            <a:off x="2205038" y="771525"/>
            <a:ext cx="4752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u="sng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年　　組　   番　名前（　　　　　　　　　　　）</a:t>
            </a:r>
          </a:p>
        </p:txBody>
      </p:sp>
      <p:sp>
        <p:nvSpPr>
          <p:cNvPr id="3164" name="テキスト ボックス 40"/>
          <p:cNvSpPr txBox="1">
            <a:spLocks noChangeArrowheads="1"/>
          </p:cNvSpPr>
          <p:nvPr/>
        </p:nvSpPr>
        <p:spPr bwMode="auto">
          <a:xfrm>
            <a:off x="2573338" y="700088"/>
            <a:ext cx="23764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ねん　　      　くみ　　　      ばん　　   な   まえ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正方形/長方形 81"/>
          <p:cNvSpPr>
            <a:spLocks noChangeArrowheads="1"/>
          </p:cNvSpPr>
          <p:nvPr/>
        </p:nvSpPr>
        <p:spPr bwMode="auto">
          <a:xfrm>
            <a:off x="1196975" y="3729038"/>
            <a:ext cx="5422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latin typeface="Arial" panose="020B0604020202020204" pitchFamily="34" charset="0"/>
              </a:rPr>
              <a:t>よこから　も</a:t>
            </a:r>
            <a:r>
              <a:rPr lang="ja-JP" altLang="ja-JP" sz="2000">
                <a:latin typeface="Arial" panose="020B0604020202020204" pitchFamily="34" charset="0"/>
              </a:rPr>
              <a:t>のが</a:t>
            </a:r>
            <a:r>
              <a:rPr lang="ja-JP" altLang="en-US" sz="2000">
                <a:latin typeface="Arial" panose="020B0604020202020204" pitchFamily="34" charset="0"/>
              </a:rPr>
              <a:t>　　　 ○　○　○　○  　 くる</a:t>
            </a:r>
          </a:p>
        </p:txBody>
      </p:sp>
      <p:sp>
        <p:nvSpPr>
          <p:cNvPr id="59" name="正方形/長方形 23"/>
          <p:cNvSpPr>
            <a:spLocks noChangeArrowheads="1"/>
          </p:cNvSpPr>
          <p:nvPr/>
        </p:nvSpPr>
        <p:spPr bwMode="auto">
          <a:xfrm>
            <a:off x="5187950" y="23813"/>
            <a:ext cx="16256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ja-JP" altLang="en-US" sz="900" dirty="0">
                <a:latin typeface="Arial" charset="0"/>
              </a:rPr>
              <a:t>ステップ</a:t>
            </a:r>
            <a:r>
              <a:rPr lang="en-US" altLang="ja-JP" sz="900" dirty="0">
                <a:latin typeface="Arial" charset="0"/>
              </a:rPr>
              <a:t>1</a:t>
            </a:r>
            <a:r>
              <a:rPr lang="ja-JP" altLang="en-US" sz="900" dirty="0">
                <a:latin typeface="Arial" charset="0"/>
              </a:rPr>
              <a:t>　事前学習　</a:t>
            </a:r>
            <a:r>
              <a:rPr lang="ja-JP" altLang="en-US" sz="9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タイプＡ</a:t>
            </a:r>
          </a:p>
        </p:txBody>
      </p:sp>
      <p:sp>
        <p:nvSpPr>
          <p:cNvPr id="5124" name="正方形/長方形 23"/>
          <p:cNvSpPr>
            <a:spLocks noChangeArrowheads="1"/>
          </p:cNvSpPr>
          <p:nvPr/>
        </p:nvSpPr>
        <p:spPr bwMode="auto">
          <a:xfrm>
            <a:off x="5310188" y="9883775"/>
            <a:ext cx="153193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>
                <a:latin typeface="Arial" panose="020B0604020202020204" pitchFamily="34" charset="0"/>
              </a:rPr>
              <a:t>宇都宮地方気象台 </a:t>
            </a:r>
            <a:r>
              <a:rPr lang="en-US" altLang="ja-JP" sz="900">
                <a:latin typeface="Arial" panose="020B0604020202020204" pitchFamily="34" charset="0"/>
              </a:rPr>
              <a:t>Ver.1</a:t>
            </a:r>
            <a:endParaRPr lang="ja-JP" altLang="en-US" sz="900">
              <a:latin typeface="Arial" panose="020B0604020202020204" pitchFamily="34" charset="0"/>
            </a:endParaRPr>
          </a:p>
        </p:txBody>
      </p:sp>
      <p:sp>
        <p:nvSpPr>
          <p:cNvPr id="5125" name="テキスト ボックス 3"/>
          <p:cNvSpPr txBox="1">
            <a:spLocks noChangeArrowheads="1"/>
          </p:cNvSpPr>
          <p:nvPr/>
        </p:nvSpPr>
        <p:spPr bwMode="auto">
          <a:xfrm>
            <a:off x="14288" y="119063"/>
            <a:ext cx="3644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地震から自分の身を守ろう！</a:t>
            </a:r>
          </a:p>
        </p:txBody>
      </p:sp>
      <p:sp>
        <p:nvSpPr>
          <p:cNvPr id="5126" name="テキスト ボックス 62"/>
          <p:cNvSpPr txBox="1">
            <a:spLocks noChangeArrowheads="1"/>
          </p:cNvSpPr>
          <p:nvPr/>
        </p:nvSpPr>
        <p:spPr bwMode="auto">
          <a:xfrm>
            <a:off x="82550" y="42863"/>
            <a:ext cx="33432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じ    しん　　　　　　じ　ぶん　　　  み          まも</a:t>
            </a:r>
          </a:p>
        </p:txBody>
      </p:sp>
      <p:sp>
        <p:nvSpPr>
          <p:cNvPr id="67" name="正方形/長方形 66"/>
          <p:cNvSpPr/>
          <p:nvPr/>
        </p:nvSpPr>
        <p:spPr>
          <a:xfrm>
            <a:off x="14288" y="42863"/>
            <a:ext cx="3498850" cy="47625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pic>
        <p:nvPicPr>
          <p:cNvPr id="5128" name="Picture 70" descr="D:\図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2087563"/>
            <a:ext cx="434975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71" descr="D:\図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2898775"/>
            <a:ext cx="434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70" descr="D:\図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3690938"/>
            <a:ext cx="434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正方形/長方形 72"/>
          <p:cNvSpPr/>
          <p:nvPr/>
        </p:nvSpPr>
        <p:spPr>
          <a:xfrm>
            <a:off x="44450" y="2036763"/>
            <a:ext cx="6769100" cy="2427287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132" name="正方形/長方形 72"/>
          <p:cNvSpPr>
            <a:spLocks noChangeArrowheads="1"/>
          </p:cNvSpPr>
          <p:nvPr/>
        </p:nvSpPr>
        <p:spPr bwMode="auto">
          <a:xfrm>
            <a:off x="44450" y="1317625"/>
            <a:ext cx="66976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１．地震で起こる</a:t>
            </a:r>
            <a:r>
              <a:rPr lang="en-US" altLang="ja-JP" sz="16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6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つの危険について、考えてみましょう。</a:t>
            </a:r>
          </a:p>
        </p:txBody>
      </p:sp>
      <p:sp>
        <p:nvSpPr>
          <p:cNvPr id="5133" name="テキスト ボックス 37"/>
          <p:cNvSpPr txBox="1">
            <a:spLocks noChangeArrowheads="1"/>
          </p:cNvSpPr>
          <p:nvPr/>
        </p:nvSpPr>
        <p:spPr bwMode="auto">
          <a:xfrm>
            <a:off x="476250" y="1244600"/>
            <a:ext cx="56165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じ    しん　　 　 お　　　　　  　　　　　　  　　 き    けん　　　　           　　　　　　かんが</a:t>
            </a:r>
          </a:p>
        </p:txBody>
      </p:sp>
      <p:sp>
        <p:nvSpPr>
          <p:cNvPr id="5134" name="正方形/長方形 84"/>
          <p:cNvSpPr>
            <a:spLocks noChangeArrowheads="1"/>
          </p:cNvSpPr>
          <p:nvPr/>
        </p:nvSpPr>
        <p:spPr bwMode="auto">
          <a:xfrm>
            <a:off x="87313" y="2184400"/>
            <a:ext cx="3889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</a:t>
            </a:r>
            <a:endParaRPr lang="ja-JP" altLang="en-US" sz="1600">
              <a:latin typeface="Arial" panose="020B0604020202020204" pitchFamily="34" charset="0"/>
            </a:endParaRPr>
          </a:p>
        </p:txBody>
      </p:sp>
      <p:sp>
        <p:nvSpPr>
          <p:cNvPr id="5135" name="正方形/長方形 85"/>
          <p:cNvSpPr>
            <a:spLocks noChangeArrowheads="1"/>
          </p:cNvSpPr>
          <p:nvPr/>
        </p:nvSpPr>
        <p:spPr bwMode="auto">
          <a:xfrm>
            <a:off x="87313" y="2971800"/>
            <a:ext cx="3889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②</a:t>
            </a:r>
            <a:endParaRPr lang="ja-JP" altLang="en-US" sz="1600">
              <a:latin typeface="Arial" panose="020B0604020202020204" pitchFamily="34" charset="0"/>
            </a:endParaRPr>
          </a:p>
        </p:txBody>
      </p:sp>
      <p:sp>
        <p:nvSpPr>
          <p:cNvPr id="5136" name="正方形/長方形 86"/>
          <p:cNvSpPr>
            <a:spLocks noChangeArrowheads="1"/>
          </p:cNvSpPr>
          <p:nvPr/>
        </p:nvSpPr>
        <p:spPr bwMode="auto">
          <a:xfrm>
            <a:off x="87313" y="3770313"/>
            <a:ext cx="3889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③</a:t>
            </a:r>
            <a:endParaRPr lang="ja-JP" altLang="en-US" sz="1600">
              <a:latin typeface="Arial" panose="020B0604020202020204" pitchFamily="34" charset="0"/>
            </a:endParaRPr>
          </a:p>
        </p:txBody>
      </p:sp>
      <p:sp>
        <p:nvSpPr>
          <p:cNvPr id="5137" name="テキスト ボックス 3"/>
          <p:cNvSpPr txBox="1">
            <a:spLocks noChangeArrowheads="1"/>
          </p:cNvSpPr>
          <p:nvPr/>
        </p:nvSpPr>
        <p:spPr bwMode="auto">
          <a:xfrm>
            <a:off x="2205038" y="793750"/>
            <a:ext cx="4752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u="sng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年　　組　   番　名前（　　　　　　　　　　　）</a:t>
            </a:r>
          </a:p>
        </p:txBody>
      </p:sp>
      <p:sp>
        <p:nvSpPr>
          <p:cNvPr id="5138" name="テキスト ボックス 40"/>
          <p:cNvSpPr txBox="1">
            <a:spLocks noChangeArrowheads="1"/>
          </p:cNvSpPr>
          <p:nvPr/>
        </p:nvSpPr>
        <p:spPr bwMode="auto">
          <a:xfrm>
            <a:off x="2573338" y="722313"/>
            <a:ext cx="23764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ねん　　      　くみ　　　      ばん　　   な   まえ</a:t>
            </a:r>
          </a:p>
        </p:txBody>
      </p:sp>
      <p:sp>
        <p:nvSpPr>
          <p:cNvPr id="5139" name="正方形/長方形 80"/>
          <p:cNvSpPr>
            <a:spLocks noChangeArrowheads="1"/>
          </p:cNvSpPr>
          <p:nvPr/>
        </p:nvSpPr>
        <p:spPr bwMode="auto">
          <a:xfrm>
            <a:off x="1196975" y="2922588"/>
            <a:ext cx="5422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ja-JP" altLang="en-US" sz="2000">
                <a:latin typeface="Arial" panose="020B0604020202020204" pitchFamily="34" charset="0"/>
              </a:rPr>
              <a:t>よこから　も</a:t>
            </a:r>
            <a:r>
              <a:rPr lang="ja-JP" altLang="ja-JP" sz="2000">
                <a:latin typeface="Arial" panose="020B0604020202020204" pitchFamily="34" charset="0"/>
              </a:rPr>
              <a:t>のが</a:t>
            </a:r>
            <a:r>
              <a:rPr lang="ja-JP" altLang="en-US" sz="2000">
                <a:latin typeface="Arial" panose="020B0604020202020204" pitchFamily="34" charset="0"/>
              </a:rPr>
              <a:t>　　　○　○　○　○  　 くる　</a:t>
            </a:r>
          </a:p>
        </p:txBody>
      </p:sp>
      <p:sp>
        <p:nvSpPr>
          <p:cNvPr id="5140" name="正方形/長方形 78"/>
          <p:cNvSpPr>
            <a:spLocks noChangeArrowheads="1"/>
          </p:cNvSpPr>
          <p:nvPr/>
        </p:nvSpPr>
        <p:spPr bwMode="auto">
          <a:xfrm>
            <a:off x="1196975" y="2152650"/>
            <a:ext cx="5449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latin typeface="Arial" panose="020B0604020202020204" pitchFamily="34" charset="0"/>
              </a:rPr>
              <a:t>うえ</a:t>
            </a:r>
            <a:r>
              <a:rPr lang="ja-JP" altLang="ja-JP" sz="2000">
                <a:latin typeface="Arial" panose="020B0604020202020204" pitchFamily="34" charset="0"/>
              </a:rPr>
              <a:t>から</a:t>
            </a:r>
            <a:r>
              <a:rPr lang="ja-JP" altLang="en-US" sz="2000">
                <a:latin typeface="Arial" panose="020B0604020202020204" pitchFamily="34" charset="0"/>
              </a:rPr>
              <a:t>　</a:t>
            </a:r>
            <a:r>
              <a:rPr lang="ja-JP" altLang="ja-JP" sz="2000">
                <a:latin typeface="Arial" panose="020B0604020202020204" pitchFamily="34" charset="0"/>
              </a:rPr>
              <a:t>ものが</a:t>
            </a:r>
            <a:r>
              <a:rPr lang="ja-JP" altLang="en-US" sz="2000">
                <a:latin typeface="Arial" panose="020B0604020202020204" pitchFamily="34" charset="0"/>
              </a:rPr>
              <a:t>　　　　○　 ○　 ○  　　 くる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3394075" y="2100263"/>
            <a:ext cx="1968500" cy="4572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3394075" y="2901950"/>
            <a:ext cx="1968500" cy="4572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60" name="正方形/長方形 59"/>
          <p:cNvSpPr/>
          <p:nvPr/>
        </p:nvSpPr>
        <p:spPr>
          <a:xfrm>
            <a:off x="3392488" y="3722688"/>
            <a:ext cx="1968500" cy="4572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61" name="角丸四角形 60"/>
          <p:cNvSpPr/>
          <p:nvPr/>
        </p:nvSpPr>
        <p:spPr>
          <a:xfrm>
            <a:off x="1230313" y="2573338"/>
            <a:ext cx="1838325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62" name="角丸四角形 61"/>
          <p:cNvSpPr/>
          <p:nvPr/>
        </p:nvSpPr>
        <p:spPr>
          <a:xfrm>
            <a:off x="1230313" y="3375025"/>
            <a:ext cx="1838325" cy="2301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68" name="角丸四角形 67"/>
          <p:cNvSpPr/>
          <p:nvPr/>
        </p:nvSpPr>
        <p:spPr>
          <a:xfrm>
            <a:off x="1230313" y="4160838"/>
            <a:ext cx="1838325" cy="2301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69" name="角丸四角形 68"/>
          <p:cNvSpPr/>
          <p:nvPr/>
        </p:nvSpPr>
        <p:spPr>
          <a:xfrm>
            <a:off x="3694113" y="2578100"/>
            <a:ext cx="1228725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70" name="角丸四角形 69"/>
          <p:cNvSpPr/>
          <p:nvPr/>
        </p:nvSpPr>
        <p:spPr>
          <a:xfrm>
            <a:off x="3543300" y="3373438"/>
            <a:ext cx="1541463" cy="2301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71" name="角丸四角形 70"/>
          <p:cNvSpPr/>
          <p:nvPr/>
        </p:nvSpPr>
        <p:spPr>
          <a:xfrm>
            <a:off x="3646488" y="4171950"/>
            <a:ext cx="1541462" cy="2301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72" name="角丸四角形 71"/>
          <p:cNvSpPr/>
          <p:nvPr/>
        </p:nvSpPr>
        <p:spPr>
          <a:xfrm>
            <a:off x="5419725" y="2578100"/>
            <a:ext cx="655638" cy="2301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74" name="角丸四角形 73"/>
          <p:cNvSpPr/>
          <p:nvPr/>
        </p:nvSpPr>
        <p:spPr>
          <a:xfrm>
            <a:off x="5435600" y="3355975"/>
            <a:ext cx="657225" cy="2301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75" name="角丸四角形 74"/>
          <p:cNvSpPr/>
          <p:nvPr/>
        </p:nvSpPr>
        <p:spPr>
          <a:xfrm>
            <a:off x="5422900" y="4157663"/>
            <a:ext cx="657225" cy="2301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78" name="角丸四角形 77"/>
          <p:cNvSpPr/>
          <p:nvPr/>
        </p:nvSpPr>
        <p:spPr>
          <a:xfrm>
            <a:off x="260350" y="4883150"/>
            <a:ext cx="6481763" cy="3016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82" name="角丸四角形 81"/>
          <p:cNvSpPr/>
          <p:nvPr/>
        </p:nvSpPr>
        <p:spPr>
          <a:xfrm>
            <a:off x="2593975" y="1028700"/>
            <a:ext cx="1838325" cy="2301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76" name="角丸四角形 75"/>
          <p:cNvSpPr/>
          <p:nvPr/>
        </p:nvSpPr>
        <p:spPr>
          <a:xfrm>
            <a:off x="168275" y="2573338"/>
            <a:ext cx="657225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77" name="角丸四角形 76"/>
          <p:cNvSpPr/>
          <p:nvPr/>
        </p:nvSpPr>
        <p:spPr>
          <a:xfrm>
            <a:off x="155575" y="3375025"/>
            <a:ext cx="657225" cy="2301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83" name="角丸四角形 82"/>
          <p:cNvSpPr/>
          <p:nvPr/>
        </p:nvSpPr>
        <p:spPr>
          <a:xfrm>
            <a:off x="188913" y="4171950"/>
            <a:ext cx="655637" cy="2301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cxnSp>
        <p:nvCxnSpPr>
          <p:cNvPr id="4" name="直線コネクタ 3"/>
          <p:cNvCxnSpPr/>
          <p:nvPr/>
        </p:nvCxnSpPr>
        <p:spPr>
          <a:xfrm>
            <a:off x="87313" y="2844800"/>
            <a:ext cx="67151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/>
          <p:cNvCxnSpPr/>
          <p:nvPr/>
        </p:nvCxnSpPr>
        <p:spPr>
          <a:xfrm>
            <a:off x="98425" y="3671888"/>
            <a:ext cx="67151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角丸四角形 103"/>
          <p:cNvSpPr/>
          <p:nvPr/>
        </p:nvSpPr>
        <p:spPr>
          <a:xfrm>
            <a:off x="66675" y="519113"/>
            <a:ext cx="3359150" cy="2301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graphicFrame>
        <p:nvGraphicFramePr>
          <p:cNvPr id="87" name="表 86"/>
          <p:cNvGraphicFramePr>
            <a:graphicFrameLocks noGrp="1"/>
          </p:cNvGraphicFramePr>
          <p:nvPr/>
        </p:nvGraphicFramePr>
        <p:xfrm>
          <a:off x="44450" y="5256213"/>
          <a:ext cx="6769100" cy="46085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2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28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407" marB="50407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407" marB="50407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407" marB="50407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407" marB="50407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407" marB="50407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407" marB="50407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407" marB="50407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407" marB="50407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407" marB="50407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407" marB="50407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407" marB="50407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407" marB="50407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407" marB="504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407" marB="504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407" marB="504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1" marR="91441" marT="50407" marB="504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190" name="テキスト ボックス 4"/>
          <p:cNvSpPr txBox="1">
            <a:spLocks noChangeArrowheads="1"/>
          </p:cNvSpPr>
          <p:nvPr/>
        </p:nvSpPr>
        <p:spPr bwMode="auto">
          <a:xfrm>
            <a:off x="39688" y="5327650"/>
            <a:ext cx="9413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教室</a:t>
            </a:r>
          </a:p>
        </p:txBody>
      </p:sp>
      <p:sp>
        <p:nvSpPr>
          <p:cNvPr id="5191" name="テキスト ボックス 4"/>
          <p:cNvSpPr txBox="1">
            <a:spLocks noChangeArrowheads="1"/>
          </p:cNvSpPr>
          <p:nvPr/>
        </p:nvSpPr>
        <p:spPr bwMode="auto">
          <a:xfrm>
            <a:off x="44450" y="5953125"/>
            <a:ext cx="936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廊下</a:t>
            </a:r>
          </a:p>
        </p:txBody>
      </p:sp>
      <p:sp>
        <p:nvSpPr>
          <p:cNvPr id="5192" name="テキスト ボックス 4"/>
          <p:cNvSpPr txBox="1">
            <a:spLocks noChangeArrowheads="1"/>
          </p:cNvSpPr>
          <p:nvPr/>
        </p:nvSpPr>
        <p:spPr bwMode="auto">
          <a:xfrm>
            <a:off x="57150" y="6480175"/>
            <a:ext cx="923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階段</a:t>
            </a:r>
          </a:p>
        </p:txBody>
      </p:sp>
      <p:sp>
        <p:nvSpPr>
          <p:cNvPr id="5193" name="テキスト ボックス 4"/>
          <p:cNvSpPr txBox="1">
            <a:spLocks noChangeArrowheads="1"/>
          </p:cNvSpPr>
          <p:nvPr/>
        </p:nvSpPr>
        <p:spPr bwMode="auto">
          <a:xfrm>
            <a:off x="44450" y="8208963"/>
            <a:ext cx="9366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トイレ</a:t>
            </a:r>
          </a:p>
        </p:txBody>
      </p:sp>
      <p:sp>
        <p:nvSpPr>
          <p:cNvPr id="5194" name="テキスト ボックス 4"/>
          <p:cNvSpPr txBox="1">
            <a:spLocks noChangeArrowheads="1"/>
          </p:cNvSpPr>
          <p:nvPr/>
        </p:nvSpPr>
        <p:spPr bwMode="auto">
          <a:xfrm>
            <a:off x="57150" y="7056438"/>
            <a:ext cx="923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体育館</a:t>
            </a:r>
          </a:p>
        </p:txBody>
      </p:sp>
      <p:sp>
        <p:nvSpPr>
          <p:cNvPr id="5195" name="テキスト ボックス 4"/>
          <p:cNvSpPr txBox="1">
            <a:spLocks noChangeArrowheads="1"/>
          </p:cNvSpPr>
          <p:nvPr/>
        </p:nvSpPr>
        <p:spPr bwMode="auto">
          <a:xfrm>
            <a:off x="44450" y="7716838"/>
            <a:ext cx="9366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図書室</a:t>
            </a:r>
          </a:p>
        </p:txBody>
      </p:sp>
      <p:sp>
        <p:nvSpPr>
          <p:cNvPr id="112" name="角丸四角形 111"/>
          <p:cNvSpPr/>
          <p:nvPr/>
        </p:nvSpPr>
        <p:spPr>
          <a:xfrm>
            <a:off x="217488" y="5389563"/>
            <a:ext cx="655637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113" name="角丸四角形 112"/>
          <p:cNvSpPr/>
          <p:nvPr/>
        </p:nvSpPr>
        <p:spPr>
          <a:xfrm>
            <a:off x="206375" y="6022975"/>
            <a:ext cx="655638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114" name="角丸四角形 113"/>
          <p:cNvSpPr/>
          <p:nvPr/>
        </p:nvSpPr>
        <p:spPr>
          <a:xfrm>
            <a:off x="217488" y="6602413"/>
            <a:ext cx="655637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115" name="角丸四角形 114"/>
          <p:cNvSpPr/>
          <p:nvPr/>
        </p:nvSpPr>
        <p:spPr>
          <a:xfrm>
            <a:off x="196850" y="8262938"/>
            <a:ext cx="657225" cy="2301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116" name="角丸四角形 115"/>
          <p:cNvSpPr/>
          <p:nvPr/>
        </p:nvSpPr>
        <p:spPr>
          <a:xfrm>
            <a:off x="190500" y="7770813"/>
            <a:ext cx="657225" cy="2301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5201" name="テキスト ボックス 4"/>
          <p:cNvSpPr txBox="1">
            <a:spLocks noChangeArrowheads="1"/>
          </p:cNvSpPr>
          <p:nvPr/>
        </p:nvSpPr>
        <p:spPr bwMode="auto">
          <a:xfrm>
            <a:off x="50800" y="8836025"/>
            <a:ext cx="923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食堂</a:t>
            </a:r>
          </a:p>
        </p:txBody>
      </p:sp>
      <p:sp>
        <p:nvSpPr>
          <p:cNvPr id="5202" name="テキスト ボックス 4"/>
          <p:cNvSpPr txBox="1">
            <a:spLocks noChangeArrowheads="1"/>
          </p:cNvSpPr>
          <p:nvPr/>
        </p:nvSpPr>
        <p:spPr bwMode="auto">
          <a:xfrm>
            <a:off x="50800" y="9423400"/>
            <a:ext cx="923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校庭</a:t>
            </a:r>
          </a:p>
        </p:txBody>
      </p:sp>
      <p:sp>
        <p:nvSpPr>
          <p:cNvPr id="119" name="角丸四角形 118"/>
          <p:cNvSpPr/>
          <p:nvPr/>
        </p:nvSpPr>
        <p:spPr>
          <a:xfrm>
            <a:off x="190500" y="7129463"/>
            <a:ext cx="657225" cy="2301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120" name="角丸四角形 119"/>
          <p:cNvSpPr/>
          <p:nvPr/>
        </p:nvSpPr>
        <p:spPr>
          <a:xfrm>
            <a:off x="206375" y="8905875"/>
            <a:ext cx="655638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121" name="角丸四角形 120"/>
          <p:cNvSpPr/>
          <p:nvPr/>
        </p:nvSpPr>
        <p:spPr>
          <a:xfrm>
            <a:off x="206375" y="9493250"/>
            <a:ext cx="655638" cy="2301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  <p:sp>
        <p:nvSpPr>
          <p:cNvPr id="5206" name="テキスト ボックス 4"/>
          <p:cNvSpPr txBox="1">
            <a:spLocks noChangeArrowheads="1"/>
          </p:cNvSpPr>
          <p:nvPr/>
        </p:nvSpPr>
        <p:spPr bwMode="auto">
          <a:xfrm>
            <a:off x="26988" y="4545013"/>
            <a:ext cx="6858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２．いろいろな場所で、どのように自分の身を守りますか。</a:t>
            </a:r>
          </a:p>
        </p:txBody>
      </p:sp>
      <p:sp>
        <p:nvSpPr>
          <p:cNvPr id="5207" name="テキスト ボックス 37"/>
          <p:cNvSpPr txBox="1">
            <a:spLocks noChangeArrowheads="1"/>
          </p:cNvSpPr>
          <p:nvPr/>
        </p:nvSpPr>
        <p:spPr bwMode="auto">
          <a:xfrm>
            <a:off x="1557338" y="4503738"/>
            <a:ext cx="417671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ば　 しょ　　　　　　　　　　　　　　　　　　　　じ　 ぶん　　　  み　　　　まも　　　　　　　　　　　　　　　　　　　　　　　　　　　</a:t>
            </a:r>
          </a:p>
        </p:txBody>
      </p:sp>
      <p:sp>
        <p:nvSpPr>
          <p:cNvPr id="125" name="角丸四角形 124"/>
          <p:cNvSpPr/>
          <p:nvPr/>
        </p:nvSpPr>
        <p:spPr>
          <a:xfrm>
            <a:off x="206375" y="1611313"/>
            <a:ext cx="6535738" cy="3333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100" dirty="0">
                <a:solidFill>
                  <a:srgbClr val="FF0000"/>
                </a:solidFill>
              </a:rPr>
              <a:t>点　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1481</TotalTime>
  <Words>1064</Words>
  <Application>Microsoft Office PowerPoint</Application>
  <PresentationFormat>ユーザー設定</PresentationFormat>
  <Paragraphs>107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Calibri</vt:lpstr>
      <vt:lpstr>HG丸ｺﾞｼｯｸM-PRO</vt:lpstr>
      <vt:lpstr>1_Office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reo</dc:creator>
  <cp:lastModifiedBy>永田 俊光</cp:lastModifiedBy>
  <cp:revision>207</cp:revision>
  <cp:lastPrinted>2017-12-01T05:35:03Z</cp:lastPrinted>
  <dcterms:created xsi:type="dcterms:W3CDTF">2010-06-26T01:28:34Z</dcterms:created>
  <dcterms:modified xsi:type="dcterms:W3CDTF">2023-02-20T08:21:51Z</dcterms:modified>
</cp:coreProperties>
</file>