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7" r:id="rId2"/>
  </p:sldIdLst>
  <p:sldSz cx="6858000" cy="9144000" type="screen4x3"/>
  <p:notesSz cx="7104063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3FF"/>
    <a:srgbClr val="FFCCFF"/>
    <a:srgbClr val="FCD5B5"/>
    <a:srgbClr val="ADFF93"/>
    <a:srgbClr val="E1FFFF"/>
    <a:srgbClr val="D3FFC5"/>
    <a:srgbClr val="C9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1" autoAdjust="0"/>
  </p:normalViewPr>
  <p:slideViewPr>
    <p:cSldViewPr>
      <p:cViewPr varScale="1">
        <p:scale>
          <a:sx n="79" d="100"/>
          <a:sy n="79" d="100"/>
        </p:scale>
        <p:origin x="3108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4350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9750" cy="514350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r">
              <a:defRPr sz="1300"/>
            </a:lvl1pPr>
          </a:lstStyle>
          <a:p>
            <a:pPr>
              <a:defRPr/>
            </a:pPr>
            <a:fld id="{7860DF37-36E8-4AEC-94E4-90EEBF19000F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57425" y="1279525"/>
            <a:ext cx="25892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91" tIns="47745" rIns="95491" bIns="47745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4837" cy="4029075"/>
          </a:xfrm>
          <a:prstGeom prst="rect">
            <a:avLst/>
          </a:prstGeom>
        </p:spPr>
        <p:txBody>
          <a:bodyPr vert="horz" lIns="95491" tIns="47745" rIns="95491" bIns="47745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9750" cy="514350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9750" cy="514350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r">
              <a:defRPr sz="1300"/>
            </a:lvl1pPr>
          </a:lstStyle>
          <a:p>
            <a:pPr>
              <a:defRPr/>
            </a:pPr>
            <a:fld id="{D495DD3D-215A-4366-9BEB-E8015F9BCA8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1660E-F220-493B-9F62-43E4453FAA99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74FBB-EC49-450E-A3B5-8DBBB640F42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8558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D4A6A-29D7-41BE-8564-276EB8589C6C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BD08C-FB5A-4278-B3DE-A204543106D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37379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5A8FC-FE75-4C30-A6F6-22E894A78534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04575-E193-42FB-9595-0C08B7F8A0F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883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9FDEE-5777-47FC-B2DB-E15F143625D7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E22EA-2BEA-47F3-958A-B660665E03E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39693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52B7-2D5D-41B1-B993-E4AD1C7C6967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7D96E-F9C9-4060-B9CF-F029C216BA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99234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E5472-EE70-476D-BCDB-467D7B205DC5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30819-5859-47FD-9B5F-3E165450CBE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95246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DD931-D278-41DC-9030-2F7BA3B8B51B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FD388-9088-4F47-875E-F01929411A4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43278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A7426-209B-4FE5-B68D-23CED9CA8FCA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7EA9B-4A54-4FF4-91F6-3CD186A9A5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89215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EF684-8C1E-44F2-9996-8028B0FA7B15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4C0F5-F057-4806-AB11-A2584A361BF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125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DB171-3852-4C91-9C7C-1C3100FA3BF6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F24DB-E809-460E-9151-D5BEA4FC150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24229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0AF3C-8366-4DCC-B08C-F1361848D1FF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404FC-ED26-425B-B2B4-5BEDB30FDA2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95465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8F5B3AE-E81E-4FDC-9C9D-A7716AFF2EFB}" type="datetimeFigureOut">
              <a:rPr lang="ja-JP" altLang="en-US"/>
              <a:pPr>
                <a:defRPr/>
              </a:pPr>
              <a:t>2023/2/20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D287651-9C3B-4DEA-BDC4-84667C01A49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正方形/長方形 56"/>
          <p:cNvSpPr/>
          <p:nvPr/>
        </p:nvSpPr>
        <p:spPr>
          <a:xfrm>
            <a:off x="44450" y="4598988"/>
            <a:ext cx="6769100" cy="1989137"/>
          </a:xfrm>
          <a:prstGeom prst="rect">
            <a:avLst/>
          </a:prstGeom>
          <a:solidFill>
            <a:srgbClr val="EB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b="1" dirty="0"/>
          </a:p>
        </p:txBody>
      </p:sp>
      <p:sp>
        <p:nvSpPr>
          <p:cNvPr id="58" name="テキスト ボックス 4"/>
          <p:cNvSpPr txBox="1">
            <a:spLocks noChangeArrowheads="1"/>
          </p:cNvSpPr>
          <p:nvPr/>
        </p:nvSpPr>
        <p:spPr bwMode="auto">
          <a:xfrm>
            <a:off x="188913" y="4445000"/>
            <a:ext cx="3240087" cy="368300"/>
          </a:xfrm>
          <a:prstGeom prst="rect">
            <a:avLst/>
          </a:prstGeom>
          <a:solidFill>
            <a:srgbClr val="C5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algn="ctr" eaLnBrk="1" hangingPunct="1">
              <a:defRPr/>
            </a:pPr>
            <a:r>
              <a:rPr lang="ja-JP" altLang="en-US" dirty="0">
                <a:latin typeface="+mj-ea"/>
                <a:ea typeface="+mj-ea"/>
              </a:rPr>
              <a:t>ステップ２ ・・・ 対応行動訓練</a:t>
            </a:r>
            <a:endParaRPr lang="ja-JP" altLang="en-US" u="sng" dirty="0">
              <a:latin typeface="+mj-ea"/>
              <a:ea typeface="+mj-ea"/>
            </a:endParaRPr>
          </a:p>
        </p:txBody>
      </p:sp>
      <p:sp>
        <p:nvSpPr>
          <p:cNvPr id="59" name="テキスト ボックス 43"/>
          <p:cNvSpPr txBox="1">
            <a:spLocks noChangeArrowheads="1"/>
          </p:cNvSpPr>
          <p:nvPr/>
        </p:nvSpPr>
        <p:spPr bwMode="auto">
          <a:xfrm>
            <a:off x="1268413" y="5292725"/>
            <a:ext cx="53292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緊急地震速報の事前学習を生かし、緊急地震速報を聞いた時に自分の判断で、</a:t>
            </a:r>
          </a:p>
          <a:p>
            <a:pPr marL="457200" indent="-457200"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自分の身を守る正しい対応行動を習得させる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1268413" y="4903788"/>
            <a:ext cx="4954587" cy="339725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marL="177800" indent="-177800" eaLnBrk="1" hangingPunct="1">
              <a:defRPr/>
            </a:pPr>
            <a:r>
              <a:rPr lang="ja-JP" altLang="en-US" sz="1600" u="sng" dirty="0">
                <a:latin typeface="+mj-ea"/>
                <a:ea typeface="+mj-ea"/>
              </a:rPr>
              <a:t>緊急地震速報による対応行動訓練</a:t>
            </a:r>
          </a:p>
        </p:txBody>
      </p:sp>
      <p:sp>
        <p:nvSpPr>
          <p:cNvPr id="61" name="テキスト ボックス 11"/>
          <p:cNvSpPr txBox="1">
            <a:spLocks noChangeArrowheads="1"/>
          </p:cNvSpPr>
          <p:nvPr/>
        </p:nvSpPr>
        <p:spPr bwMode="auto">
          <a:xfrm>
            <a:off x="188913" y="5343525"/>
            <a:ext cx="1008062" cy="284163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36000" bIns="36000">
            <a:spAutoFit/>
          </a:bodyPr>
          <a:lstStyle/>
          <a:p>
            <a:pPr algn="ctr"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学習目標</a:t>
            </a:r>
          </a:p>
        </p:txBody>
      </p:sp>
      <p:sp>
        <p:nvSpPr>
          <p:cNvPr id="62" name="テキスト ボックス 11"/>
          <p:cNvSpPr txBox="1">
            <a:spLocks noChangeArrowheads="1"/>
          </p:cNvSpPr>
          <p:nvPr/>
        </p:nvSpPr>
        <p:spPr bwMode="auto">
          <a:xfrm>
            <a:off x="188913" y="4927600"/>
            <a:ext cx="1008062" cy="284163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36000" bIns="36000">
            <a:spAutoFit/>
          </a:bodyPr>
          <a:lstStyle/>
          <a:p>
            <a:pPr algn="ctr"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タイトル</a:t>
            </a:r>
          </a:p>
        </p:txBody>
      </p:sp>
      <p:sp>
        <p:nvSpPr>
          <p:cNvPr id="63" name="テキスト ボックス 11"/>
          <p:cNvSpPr txBox="1">
            <a:spLocks noChangeArrowheads="1"/>
          </p:cNvSpPr>
          <p:nvPr/>
        </p:nvSpPr>
        <p:spPr bwMode="auto">
          <a:xfrm>
            <a:off x="188913" y="5811838"/>
            <a:ext cx="1008062" cy="28416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36000" bIns="36000">
            <a:spAutoFit/>
          </a:bodyPr>
          <a:lstStyle/>
          <a:p>
            <a:pPr algn="ctr"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計画案</a:t>
            </a:r>
          </a:p>
        </p:txBody>
      </p:sp>
      <p:sp>
        <p:nvSpPr>
          <p:cNvPr id="64" name="テキスト ボックス 11"/>
          <p:cNvSpPr txBox="1">
            <a:spLocks noChangeArrowheads="1"/>
          </p:cNvSpPr>
          <p:nvPr/>
        </p:nvSpPr>
        <p:spPr bwMode="auto">
          <a:xfrm>
            <a:off x="1268413" y="5757863"/>
            <a:ext cx="55451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ステップ２</a:t>
            </a:r>
            <a:r>
              <a:rPr lang="en-US" altLang="ja-JP" sz="1200" dirty="0">
                <a:latin typeface="+mj-ea"/>
                <a:ea typeface="+mj-ea"/>
              </a:rPr>
              <a:t>_</a:t>
            </a:r>
            <a:r>
              <a:rPr lang="ja-JP" altLang="en-US" sz="1200" dirty="0">
                <a:latin typeface="+mj-ea"/>
                <a:ea typeface="+mj-ea"/>
              </a:rPr>
              <a:t>訓練プログラム</a:t>
            </a:r>
            <a:r>
              <a:rPr lang="ja-JP" altLang="ja-JP" sz="1200" dirty="0">
                <a:latin typeface="+mj-ea"/>
                <a:ea typeface="+mj-ea"/>
              </a:rPr>
              <a:t>（</a:t>
            </a:r>
            <a:r>
              <a:rPr lang="en-US" altLang="ja-JP" sz="1200" dirty="0">
                <a:latin typeface="+mj-ea"/>
                <a:ea typeface="+mj-ea"/>
              </a:rPr>
              <a:t>45</a:t>
            </a:r>
            <a:r>
              <a:rPr lang="ja-JP" altLang="ja-JP" sz="1200" dirty="0">
                <a:latin typeface="+mj-ea"/>
                <a:ea typeface="+mj-ea"/>
              </a:rPr>
              <a:t>分）</a:t>
            </a:r>
            <a:r>
              <a:rPr lang="en-US" altLang="ja-JP" sz="1200" dirty="0">
                <a:latin typeface="+mj-ea"/>
                <a:ea typeface="+mj-ea"/>
              </a:rPr>
              <a:t> </a:t>
            </a:r>
            <a:r>
              <a:rPr lang="ja-JP" altLang="en-US" sz="1200" dirty="0">
                <a:latin typeface="+mj-ea"/>
                <a:ea typeface="+mj-ea"/>
              </a:rPr>
              <a:t>・・・ 通常訓練（対応行動・避難行動・講評までの　　</a:t>
            </a: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　　　　　　　　　　　　　　　　　　　　　　　　全過程）</a:t>
            </a: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</a:rPr>
              <a:t>ステップ２</a:t>
            </a:r>
            <a:r>
              <a:rPr lang="en-US" altLang="ja-JP" sz="1200" dirty="0">
                <a:latin typeface="+mj-ea"/>
              </a:rPr>
              <a:t>_</a:t>
            </a:r>
            <a:r>
              <a:rPr lang="ja-JP" altLang="en-US" sz="1200" dirty="0">
                <a:latin typeface="+mj-ea"/>
              </a:rPr>
              <a:t>訓練プログラム</a:t>
            </a:r>
            <a:r>
              <a:rPr lang="en-US" altLang="ja-JP" sz="1200" dirty="0">
                <a:latin typeface="+mj-ea"/>
              </a:rPr>
              <a:t>2</a:t>
            </a:r>
            <a:r>
              <a:rPr lang="ja-JP" altLang="ja-JP" sz="1200" dirty="0">
                <a:latin typeface="+mj-ea"/>
              </a:rPr>
              <a:t>（</a:t>
            </a:r>
            <a:r>
              <a:rPr lang="en-US" altLang="ja-JP" sz="1200" dirty="0">
                <a:latin typeface="+mj-ea"/>
              </a:rPr>
              <a:t>5</a:t>
            </a:r>
            <a:r>
              <a:rPr lang="ja-JP" altLang="ja-JP" sz="1200" dirty="0">
                <a:latin typeface="+mj-ea"/>
              </a:rPr>
              <a:t>分） </a:t>
            </a:r>
            <a:r>
              <a:rPr lang="ja-JP" altLang="en-US" sz="1200" dirty="0">
                <a:latin typeface="+mj-ea"/>
                <a:ea typeface="+mj-ea"/>
              </a:rPr>
              <a:t>・・・ ショート訓練（対応行動のみ・訓練時間を告知</a:t>
            </a: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　　　　　　　　　　　　　　　　　　　　　　　　しない抜き打ち訓練）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-7938" y="7077075"/>
            <a:ext cx="6821488" cy="1816100"/>
          </a:xfrm>
          <a:prstGeom prst="rect">
            <a:avLst/>
          </a:prstGeom>
          <a:solidFill>
            <a:srgbClr val="D3FFC5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b="1" dirty="0">
              <a:latin typeface="+mj-ea"/>
              <a:ea typeface="+mj-ea"/>
            </a:endParaRPr>
          </a:p>
        </p:txBody>
      </p:sp>
      <p:sp>
        <p:nvSpPr>
          <p:cNvPr id="3076" name="テキスト ボックス 3"/>
          <p:cNvSpPr txBox="1">
            <a:spLocks noChangeArrowheads="1"/>
          </p:cNvSpPr>
          <p:nvPr/>
        </p:nvSpPr>
        <p:spPr bwMode="auto">
          <a:xfrm>
            <a:off x="0" y="6350"/>
            <a:ext cx="6858000" cy="40005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地震防災教育プログラム（視覚障害）</a:t>
            </a:r>
            <a:r>
              <a:rPr lang="en-US" altLang="ja-JP" sz="20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『</a:t>
            </a:r>
            <a:r>
              <a:rPr lang="ja-JP" altLang="en-US" sz="20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単元構成</a:t>
            </a:r>
            <a:r>
              <a:rPr lang="en-US" altLang="ja-JP" sz="20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』</a:t>
            </a:r>
            <a:endParaRPr lang="ja-JP" altLang="en-US" sz="2000" dirty="0" smtClean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4450" y="1674813"/>
            <a:ext cx="6742113" cy="24860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b="1" dirty="0">
              <a:latin typeface="+mj-ea"/>
              <a:ea typeface="+mj-ea"/>
            </a:endParaRPr>
          </a:p>
        </p:txBody>
      </p:sp>
      <p:sp>
        <p:nvSpPr>
          <p:cNvPr id="2" name="テキスト ボックス 4"/>
          <p:cNvSpPr txBox="1">
            <a:spLocks noChangeArrowheads="1"/>
          </p:cNvSpPr>
          <p:nvPr/>
        </p:nvSpPr>
        <p:spPr bwMode="auto">
          <a:xfrm>
            <a:off x="188913" y="1531938"/>
            <a:ext cx="2735262" cy="3683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algn="ctr" eaLnBrk="1" hangingPunct="1">
              <a:defRPr/>
            </a:pPr>
            <a:r>
              <a:rPr lang="ja-JP" altLang="en-US" dirty="0">
                <a:latin typeface="+mj-ea"/>
                <a:ea typeface="+mj-ea"/>
              </a:rPr>
              <a:t>ステップ１ ・・・ 事前学習</a:t>
            </a:r>
            <a:endParaRPr lang="ja-JP" altLang="en-US" u="sng" dirty="0">
              <a:latin typeface="+mj-ea"/>
              <a:ea typeface="+mj-ea"/>
            </a:endParaRPr>
          </a:p>
        </p:txBody>
      </p:sp>
      <p:sp>
        <p:nvSpPr>
          <p:cNvPr id="2059" name="テキスト ボックス 39"/>
          <p:cNvSpPr txBox="1">
            <a:spLocks noChangeArrowheads="1"/>
          </p:cNvSpPr>
          <p:nvPr/>
        </p:nvSpPr>
        <p:spPr bwMode="auto">
          <a:xfrm>
            <a:off x="1279525" y="2395538"/>
            <a:ext cx="55340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１　緊急地震速報</a:t>
            </a:r>
            <a:r>
              <a:rPr lang="ja-JP" altLang="ja-JP" sz="1200" dirty="0">
                <a:latin typeface="+mj-ea"/>
                <a:ea typeface="+mj-ea"/>
              </a:rPr>
              <a:t>についての基礎的な知識を知る</a:t>
            </a: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２　地震による</a:t>
            </a:r>
            <a:r>
              <a:rPr lang="ja-JP" altLang="ja-JP" sz="1200" dirty="0">
                <a:latin typeface="+mj-ea"/>
                <a:ea typeface="+mj-ea"/>
              </a:rPr>
              <a:t>物の動き方を知り、緊急地震速報を聞いたときの対応の仕方を考える</a:t>
            </a:r>
            <a:endParaRPr lang="ja-JP" altLang="en-US" sz="1200" dirty="0">
              <a:latin typeface="+mj-ea"/>
              <a:ea typeface="+mj-ea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３　安全な場所への移動（避難）のルールを学ぶ</a:t>
            </a:r>
          </a:p>
        </p:txBody>
      </p:sp>
      <p:sp>
        <p:nvSpPr>
          <p:cNvPr id="2066" name="テキスト ボックス 11"/>
          <p:cNvSpPr txBox="1">
            <a:spLocks noChangeArrowheads="1"/>
          </p:cNvSpPr>
          <p:nvPr/>
        </p:nvSpPr>
        <p:spPr bwMode="auto">
          <a:xfrm>
            <a:off x="185738" y="2405063"/>
            <a:ext cx="1008062" cy="28416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36000" bIns="36000">
            <a:spAutoFit/>
          </a:bodyPr>
          <a:lstStyle/>
          <a:p>
            <a:pPr algn="ctr"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学習目標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271588" y="2005013"/>
            <a:ext cx="4751387" cy="338137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marL="177800" indent="-177800" eaLnBrk="1" hangingPunct="1">
              <a:defRPr/>
            </a:pPr>
            <a:r>
              <a:rPr lang="ja-JP" altLang="en-US" sz="1600" u="sng" dirty="0">
                <a:latin typeface="+mj-ea"/>
                <a:ea typeface="+mj-ea"/>
              </a:rPr>
              <a:t>緊急地震速報を聞いた時の「正しい行動」を学ぼう</a:t>
            </a:r>
          </a:p>
        </p:txBody>
      </p:sp>
      <p:sp>
        <p:nvSpPr>
          <p:cNvPr id="30" name="テキスト ボックス 11"/>
          <p:cNvSpPr txBox="1">
            <a:spLocks noChangeArrowheads="1"/>
          </p:cNvSpPr>
          <p:nvPr/>
        </p:nvSpPr>
        <p:spPr bwMode="auto">
          <a:xfrm>
            <a:off x="184150" y="2028825"/>
            <a:ext cx="1009650" cy="284163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36000" bIns="36000">
            <a:spAutoFit/>
          </a:bodyPr>
          <a:lstStyle/>
          <a:p>
            <a:pPr algn="ctr"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タイトル</a:t>
            </a:r>
          </a:p>
        </p:txBody>
      </p:sp>
      <p:sp>
        <p:nvSpPr>
          <p:cNvPr id="42" name="テキスト ボックス 11"/>
          <p:cNvSpPr txBox="1">
            <a:spLocks noChangeArrowheads="1"/>
          </p:cNvSpPr>
          <p:nvPr/>
        </p:nvSpPr>
        <p:spPr bwMode="auto">
          <a:xfrm>
            <a:off x="185738" y="7800975"/>
            <a:ext cx="1008062" cy="284163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36000" bIns="36000">
            <a:spAutoFit/>
          </a:bodyPr>
          <a:lstStyle/>
          <a:p>
            <a:pPr algn="ctr"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学習目標</a:t>
            </a:r>
          </a:p>
        </p:txBody>
      </p:sp>
      <p:sp>
        <p:nvSpPr>
          <p:cNvPr id="43" name="テキスト ボックス 11"/>
          <p:cNvSpPr txBox="1">
            <a:spLocks noChangeArrowheads="1"/>
          </p:cNvSpPr>
          <p:nvPr/>
        </p:nvSpPr>
        <p:spPr bwMode="auto">
          <a:xfrm>
            <a:off x="185738" y="7407275"/>
            <a:ext cx="1008062" cy="284163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36000" bIns="36000">
            <a:spAutoFit/>
          </a:bodyPr>
          <a:lstStyle/>
          <a:p>
            <a:pPr algn="ctr"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タイトル</a:t>
            </a:r>
          </a:p>
        </p:txBody>
      </p:sp>
      <p:sp>
        <p:nvSpPr>
          <p:cNvPr id="47" name="テキスト ボックス 11"/>
          <p:cNvSpPr txBox="1">
            <a:spLocks noChangeArrowheads="1"/>
          </p:cNvSpPr>
          <p:nvPr/>
        </p:nvSpPr>
        <p:spPr bwMode="auto">
          <a:xfrm>
            <a:off x="185738" y="3059113"/>
            <a:ext cx="1008062" cy="28416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36000" bIns="36000">
            <a:spAutoFit/>
          </a:bodyPr>
          <a:lstStyle/>
          <a:p>
            <a:pPr algn="ctr"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学習指導案</a:t>
            </a:r>
          </a:p>
        </p:txBody>
      </p:sp>
      <p:sp>
        <p:nvSpPr>
          <p:cNvPr id="49" name="テキスト ボックス 11"/>
          <p:cNvSpPr txBox="1">
            <a:spLocks noChangeArrowheads="1"/>
          </p:cNvSpPr>
          <p:nvPr/>
        </p:nvSpPr>
        <p:spPr bwMode="auto">
          <a:xfrm>
            <a:off x="1271588" y="3065463"/>
            <a:ext cx="54451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ステップ１</a:t>
            </a:r>
            <a:r>
              <a:rPr lang="en-US" altLang="ja-JP" sz="1200" dirty="0">
                <a:latin typeface="+mj-ea"/>
                <a:ea typeface="+mj-ea"/>
              </a:rPr>
              <a:t>_</a:t>
            </a:r>
            <a:r>
              <a:rPr lang="ja-JP" altLang="en-US" sz="1200" dirty="0">
                <a:latin typeface="+mj-ea"/>
                <a:ea typeface="+mj-ea"/>
              </a:rPr>
              <a:t>事前学習・学習指導案</a:t>
            </a:r>
            <a:r>
              <a:rPr lang="ja-JP" altLang="ja-JP" sz="1200" dirty="0">
                <a:latin typeface="+mj-ea"/>
                <a:ea typeface="+mj-ea"/>
              </a:rPr>
              <a:t>（</a:t>
            </a:r>
            <a:r>
              <a:rPr lang="en-US" altLang="ja-JP" sz="1200" dirty="0">
                <a:latin typeface="+mj-ea"/>
                <a:ea typeface="+mj-ea"/>
              </a:rPr>
              <a:t>45</a:t>
            </a:r>
            <a:r>
              <a:rPr lang="ja-JP" altLang="ja-JP" sz="1200" dirty="0">
                <a:latin typeface="+mj-ea"/>
                <a:ea typeface="+mj-ea"/>
              </a:rPr>
              <a:t>分）</a:t>
            </a:r>
            <a:r>
              <a:rPr lang="en-US" altLang="ja-JP" sz="1200" dirty="0">
                <a:latin typeface="+mj-ea"/>
                <a:ea typeface="+mj-ea"/>
              </a:rPr>
              <a:t> </a:t>
            </a:r>
            <a:r>
              <a:rPr lang="ja-JP" altLang="en-US" sz="1200" dirty="0">
                <a:latin typeface="+mj-ea"/>
                <a:ea typeface="+mj-ea"/>
              </a:rPr>
              <a:t>・・・ 小学部用、</a:t>
            </a:r>
            <a:r>
              <a:rPr lang="en-US" altLang="ja-JP" sz="1200" dirty="0">
                <a:latin typeface="+mj-ea"/>
                <a:ea typeface="+mj-ea"/>
              </a:rPr>
              <a:t>ADL</a:t>
            </a:r>
            <a:r>
              <a:rPr lang="ja-JP" altLang="en-US" sz="1200" dirty="0">
                <a:latin typeface="+mj-ea"/>
                <a:ea typeface="+mj-ea"/>
              </a:rPr>
              <a:t>室用</a:t>
            </a:r>
          </a:p>
        </p:txBody>
      </p:sp>
      <p:sp>
        <p:nvSpPr>
          <p:cNvPr id="52" name="テキスト ボックス 11"/>
          <p:cNvSpPr txBox="1">
            <a:spLocks noChangeArrowheads="1"/>
          </p:cNvSpPr>
          <p:nvPr/>
        </p:nvSpPr>
        <p:spPr bwMode="auto">
          <a:xfrm>
            <a:off x="185738" y="8467725"/>
            <a:ext cx="1008062" cy="284163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36000" bIns="36000">
            <a:spAutoFit/>
          </a:bodyPr>
          <a:lstStyle/>
          <a:p>
            <a:pPr algn="ctr"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学習指導案</a:t>
            </a:r>
          </a:p>
        </p:txBody>
      </p:sp>
      <p:sp>
        <p:nvSpPr>
          <p:cNvPr id="53" name="テキスト ボックス 11"/>
          <p:cNvSpPr txBox="1">
            <a:spLocks noChangeArrowheads="1"/>
          </p:cNvSpPr>
          <p:nvPr/>
        </p:nvSpPr>
        <p:spPr bwMode="auto">
          <a:xfrm>
            <a:off x="1268413" y="8431213"/>
            <a:ext cx="51800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ステップ３</a:t>
            </a:r>
            <a:r>
              <a:rPr lang="en-US" altLang="ja-JP" sz="1200" dirty="0">
                <a:latin typeface="+mj-ea"/>
                <a:ea typeface="+mj-ea"/>
              </a:rPr>
              <a:t>_</a:t>
            </a:r>
            <a:r>
              <a:rPr lang="ja-JP" altLang="en-US" sz="1200" dirty="0">
                <a:latin typeface="+mj-ea"/>
                <a:ea typeface="+mj-ea"/>
              </a:rPr>
              <a:t>事後学習・学習指導案（</a:t>
            </a:r>
            <a:r>
              <a:rPr lang="en-US" altLang="ja-JP" sz="1200" dirty="0">
                <a:latin typeface="+mj-ea"/>
                <a:ea typeface="+mj-ea"/>
              </a:rPr>
              <a:t>45</a:t>
            </a:r>
            <a:r>
              <a:rPr lang="ja-JP" altLang="en-US" sz="1200" dirty="0">
                <a:latin typeface="+mj-ea"/>
                <a:ea typeface="+mj-ea"/>
              </a:rPr>
              <a:t>分） ・・・ 中・高等学校</a:t>
            </a: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　</a:t>
            </a:r>
            <a:r>
              <a:rPr lang="en-US" altLang="ja-JP" sz="1200" dirty="0">
                <a:latin typeface="+mj-ea"/>
              </a:rPr>
              <a:t>※</a:t>
            </a:r>
            <a:r>
              <a:rPr lang="ja-JP" altLang="en-US" sz="1200" dirty="0">
                <a:latin typeface="+mj-ea"/>
              </a:rPr>
              <a:t>ステップ</a:t>
            </a:r>
            <a:r>
              <a:rPr lang="en-US" altLang="ja-JP" sz="1200" dirty="0">
                <a:latin typeface="+mj-ea"/>
              </a:rPr>
              <a:t>2</a:t>
            </a:r>
            <a:r>
              <a:rPr lang="ja-JP" altLang="en-US" sz="1200" dirty="0">
                <a:latin typeface="+mj-ea"/>
              </a:rPr>
              <a:t>・対応行動訓練と組み合わせて使用すると効果的</a:t>
            </a:r>
            <a:endParaRPr lang="ja-JP" altLang="en-US" sz="1200" dirty="0">
              <a:latin typeface="+mj-ea"/>
              <a:ea typeface="+mj-ea"/>
            </a:endParaRPr>
          </a:p>
        </p:txBody>
      </p:sp>
      <p:sp>
        <p:nvSpPr>
          <p:cNvPr id="32" name="テキスト ボックス 41"/>
          <p:cNvSpPr txBox="1">
            <a:spLocks noChangeArrowheads="1"/>
          </p:cNvSpPr>
          <p:nvPr/>
        </p:nvSpPr>
        <p:spPr bwMode="auto">
          <a:xfrm>
            <a:off x="1268413" y="7769225"/>
            <a:ext cx="43195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１　対応行動訓練での自分の対応を振り返る</a:t>
            </a: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２　緊急地震速報を聞いた場合の適切な行動を確認する</a:t>
            </a: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３　地震時に身を守ることの必要性を学ぶ</a:t>
            </a:r>
          </a:p>
        </p:txBody>
      </p:sp>
      <p:sp>
        <p:nvSpPr>
          <p:cNvPr id="34" name="テキスト ボックス 40"/>
          <p:cNvSpPr txBox="1">
            <a:spLocks noChangeArrowheads="1"/>
          </p:cNvSpPr>
          <p:nvPr/>
        </p:nvSpPr>
        <p:spPr bwMode="auto">
          <a:xfrm>
            <a:off x="1268413" y="7383463"/>
            <a:ext cx="51831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600" u="sng" dirty="0">
                <a:latin typeface="+mj-ea"/>
                <a:ea typeface="+mj-ea"/>
              </a:rPr>
              <a:t>緊急地震速報を聞いた時の行動を振り返ろう</a:t>
            </a:r>
          </a:p>
        </p:txBody>
      </p:sp>
      <p:sp>
        <p:nvSpPr>
          <p:cNvPr id="36" name="テキスト ボックス 4"/>
          <p:cNvSpPr txBox="1">
            <a:spLocks noChangeArrowheads="1"/>
          </p:cNvSpPr>
          <p:nvPr/>
        </p:nvSpPr>
        <p:spPr bwMode="auto">
          <a:xfrm>
            <a:off x="188913" y="6940550"/>
            <a:ext cx="2735262" cy="368300"/>
          </a:xfrm>
          <a:prstGeom prst="rect">
            <a:avLst/>
          </a:prstGeom>
          <a:solidFill>
            <a:srgbClr val="ADFF93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algn="ctr" eaLnBrk="1" hangingPunct="1">
              <a:defRPr/>
            </a:pPr>
            <a:r>
              <a:rPr lang="ja-JP" altLang="en-US" dirty="0">
                <a:latin typeface="+mj-ea"/>
                <a:ea typeface="+mj-ea"/>
              </a:rPr>
              <a:t>ステップ３ ・・・事後学習</a:t>
            </a:r>
          </a:p>
        </p:txBody>
      </p:sp>
      <p:sp>
        <p:nvSpPr>
          <p:cNvPr id="39" name="下矢印 38"/>
          <p:cNvSpPr/>
          <p:nvPr/>
        </p:nvSpPr>
        <p:spPr>
          <a:xfrm>
            <a:off x="5799138" y="3995738"/>
            <a:ext cx="936625" cy="56832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>
              <a:latin typeface="+mj-ea"/>
              <a:ea typeface="+mj-ea"/>
            </a:endParaRPr>
          </a:p>
        </p:txBody>
      </p:sp>
      <p:sp>
        <p:nvSpPr>
          <p:cNvPr id="38" name="テキスト ボックス 11"/>
          <p:cNvSpPr txBox="1">
            <a:spLocks noChangeArrowheads="1"/>
          </p:cNvSpPr>
          <p:nvPr/>
        </p:nvSpPr>
        <p:spPr bwMode="auto">
          <a:xfrm>
            <a:off x="184150" y="3408363"/>
            <a:ext cx="1009650" cy="28416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36000" bIns="36000">
            <a:spAutoFit/>
          </a:bodyPr>
          <a:lstStyle/>
          <a:p>
            <a:pPr algn="ctr"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ワークシート</a:t>
            </a:r>
          </a:p>
        </p:txBody>
      </p:sp>
      <p:sp>
        <p:nvSpPr>
          <p:cNvPr id="45" name="テキスト ボックス 11"/>
          <p:cNvSpPr txBox="1">
            <a:spLocks noChangeArrowheads="1"/>
          </p:cNvSpPr>
          <p:nvPr/>
        </p:nvSpPr>
        <p:spPr bwMode="auto">
          <a:xfrm>
            <a:off x="1271588" y="3403600"/>
            <a:ext cx="5327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ステップ１</a:t>
            </a:r>
            <a:r>
              <a:rPr lang="en-US" altLang="ja-JP" sz="1200" dirty="0">
                <a:latin typeface="+mj-ea"/>
                <a:ea typeface="+mj-ea"/>
              </a:rPr>
              <a:t>_</a:t>
            </a:r>
            <a:r>
              <a:rPr lang="ja-JP" altLang="en-US" sz="1200" dirty="0">
                <a:latin typeface="+mj-ea"/>
                <a:ea typeface="+mj-ea"/>
              </a:rPr>
              <a:t>事前学習・ワークシート ・・・ 弱視用、点字参考用</a:t>
            </a:r>
            <a:endParaRPr lang="ja-JP" altLang="en-US" sz="1200" dirty="0">
              <a:latin typeface="+mj-ea"/>
            </a:endParaRPr>
          </a:p>
        </p:txBody>
      </p:sp>
      <p:sp>
        <p:nvSpPr>
          <p:cNvPr id="54" name="下矢印 53"/>
          <p:cNvSpPr/>
          <p:nvPr/>
        </p:nvSpPr>
        <p:spPr>
          <a:xfrm>
            <a:off x="5753100" y="6443663"/>
            <a:ext cx="936625" cy="56991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>
              <a:latin typeface="+mj-ea"/>
              <a:ea typeface="+mj-ea"/>
            </a:endParaRPr>
          </a:p>
        </p:txBody>
      </p:sp>
      <p:sp>
        <p:nvSpPr>
          <p:cNvPr id="44" name="テキスト ボックス 11"/>
          <p:cNvSpPr txBox="1">
            <a:spLocks noChangeArrowheads="1"/>
          </p:cNvSpPr>
          <p:nvPr/>
        </p:nvSpPr>
        <p:spPr bwMode="auto">
          <a:xfrm>
            <a:off x="184150" y="3743325"/>
            <a:ext cx="1009650" cy="284163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36000" bIns="36000">
            <a:spAutoFit/>
          </a:bodyPr>
          <a:lstStyle/>
          <a:p>
            <a:pPr algn="ctr"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補助教材</a:t>
            </a:r>
          </a:p>
        </p:txBody>
      </p:sp>
      <p:sp>
        <p:nvSpPr>
          <p:cNvPr id="55" name="テキスト ボックス 11"/>
          <p:cNvSpPr txBox="1">
            <a:spLocks noChangeArrowheads="1"/>
          </p:cNvSpPr>
          <p:nvPr/>
        </p:nvSpPr>
        <p:spPr bwMode="auto">
          <a:xfrm>
            <a:off x="1268413" y="37465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ステップ１</a:t>
            </a:r>
            <a:r>
              <a:rPr lang="en-US" altLang="ja-JP" sz="1200" dirty="0">
                <a:latin typeface="+mj-ea"/>
                <a:ea typeface="+mj-ea"/>
              </a:rPr>
              <a:t>_</a:t>
            </a:r>
            <a:r>
              <a:rPr lang="ja-JP" altLang="en-US" sz="1200" dirty="0">
                <a:latin typeface="+mj-ea"/>
                <a:ea typeface="+mj-ea"/>
              </a:rPr>
              <a:t>事前学習・授業用スライド ・・・イラスト「地震から身を守る」</a:t>
            </a:r>
            <a:endParaRPr lang="ja-JP" altLang="en-US" sz="1200" dirty="0">
              <a:latin typeface="+mj-ea"/>
            </a:endParaRPr>
          </a:p>
        </p:txBody>
      </p:sp>
      <p:pic>
        <p:nvPicPr>
          <p:cNvPr id="3105" name="図 43" descr="背景パターン&#10;&#10;自動的に生成された説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19063"/>
            <a:ext cx="9461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06" name="正方形/長方形 23"/>
          <p:cNvSpPr>
            <a:spLocks noChangeArrowheads="1"/>
          </p:cNvSpPr>
          <p:nvPr/>
        </p:nvSpPr>
        <p:spPr bwMode="auto">
          <a:xfrm>
            <a:off x="4941888" y="8893175"/>
            <a:ext cx="19161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>
                <a:latin typeface="Arial" panose="020B0604020202020204" pitchFamily="34" charset="0"/>
              </a:rPr>
              <a:t>防災教育リテラシー</a:t>
            </a:r>
            <a:r>
              <a:rPr lang="en-US" altLang="ja-JP" sz="900">
                <a:latin typeface="Arial" panose="020B0604020202020204" pitchFamily="34" charset="0"/>
              </a:rPr>
              <a:t>HUB</a:t>
            </a:r>
            <a:r>
              <a:rPr lang="ja-JP" altLang="en-US" sz="900">
                <a:latin typeface="Arial" panose="020B0604020202020204" pitchFamily="34" charset="0"/>
              </a:rPr>
              <a:t>　</a:t>
            </a:r>
            <a:r>
              <a:rPr lang="en-US" altLang="ja-JP" sz="900">
                <a:latin typeface="Arial" panose="020B0604020202020204" pitchFamily="34" charset="0"/>
              </a:rPr>
              <a:t>Ver.1</a:t>
            </a:r>
            <a:endParaRPr lang="ja-JP" altLang="en-US" sz="900">
              <a:latin typeface="Arial" panose="020B0604020202020204" pitchFamily="34" charset="0"/>
            </a:endParaRPr>
          </a:p>
        </p:txBody>
      </p:sp>
      <p:sp>
        <p:nvSpPr>
          <p:cNvPr id="56" name="テキスト ボックス 2"/>
          <p:cNvSpPr>
            <a:spLocks noChangeArrowheads="1"/>
          </p:cNvSpPr>
          <p:nvPr/>
        </p:nvSpPr>
        <p:spPr bwMode="auto">
          <a:xfrm>
            <a:off x="44450" y="719138"/>
            <a:ext cx="6742113" cy="612775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1905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12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本プログラムは、視覚障害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のある児童生徒が</a:t>
            </a: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、緊急地震速報に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関する知識の習得</a:t>
            </a: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と大地震に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よる危険を理解して、自らの判断で、自分の身を守る行動が少しでもとれるようになる</a:t>
            </a: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ことを目的とし、大地震発生時の対応能力を向上させる学習プログラムです。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1670</TotalTime>
  <Words>470</Words>
  <Application>Microsoft Office PowerPoint</Application>
  <PresentationFormat>画面に合わせる (4:3)</PresentationFormat>
  <Paragraphs>37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Arial</vt:lpstr>
      <vt:lpstr>ＭＳ Ｐゴシック</vt:lpstr>
      <vt:lpstr>Calibri</vt:lpstr>
      <vt:lpstr>游ゴシック</vt:lpstr>
      <vt:lpstr>ＭＳ ゴシック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reo</dc:creator>
  <cp:lastModifiedBy>永田 俊光</cp:lastModifiedBy>
  <cp:revision>173</cp:revision>
  <dcterms:created xsi:type="dcterms:W3CDTF">2010-06-26T01:28:34Z</dcterms:created>
  <dcterms:modified xsi:type="dcterms:W3CDTF">2023-02-20T08:21:23Z</dcterms:modified>
</cp:coreProperties>
</file>