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75" r:id="rId2"/>
    <p:sldId id="277" r:id="rId3"/>
  </p:sldIdLst>
  <p:sldSz cx="6858000" cy="9144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86A7"/>
    <a:srgbClr val="28B47A"/>
    <a:srgbClr val="FF99FF"/>
    <a:srgbClr val="EBFFF4"/>
    <a:srgbClr val="ECF1F8"/>
    <a:srgbClr val="FFEBFF"/>
    <a:srgbClr val="00FF99"/>
    <a:srgbClr val="66FF66"/>
    <a:srgbClr val="66FF99"/>
    <a:srgbClr val="FCD5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6036" autoAdjust="0"/>
  </p:normalViewPr>
  <p:slideViewPr>
    <p:cSldViewPr>
      <p:cViewPr>
        <p:scale>
          <a:sx n="110" d="100"/>
          <a:sy n="110" d="100"/>
        </p:scale>
        <p:origin x="1146" y="78"/>
      </p:cViewPr>
      <p:guideLst>
        <p:guide orient="horz" pos="2880"/>
        <p:guide pos="216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pPr>
              <a:defRPr/>
            </a:pPr>
            <a:fld id="{F93C8FEA-4121-4E91-9357-E2E891E961C1}" type="datetimeFigureOut">
              <a:rPr lang="ja-JP" altLang="en-US"/>
              <a:pPr>
                <a:defRPr/>
              </a:pPr>
              <a:t>2024/3/26</a:t>
            </a:fld>
            <a:endParaRPr lang="ja-JP" altLang="en-US"/>
          </a:p>
        </p:txBody>
      </p:sp>
      <p:sp>
        <p:nvSpPr>
          <p:cNvPr id="4" name="スライド イメージ プレースホルダー 3"/>
          <p:cNvSpPr>
            <a:spLocks noGrp="1" noRot="1" noChangeAspect="1"/>
          </p:cNvSpPr>
          <p:nvPr>
            <p:ph type="sldImg" idx="2"/>
          </p:nvPr>
        </p:nvSpPr>
        <p:spPr>
          <a:xfrm>
            <a:off x="2119313" y="1233488"/>
            <a:ext cx="2497137" cy="3328987"/>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pPr>
              <a:defRPr/>
            </a:pPr>
            <a:fld id="{75E5E8DF-8FF6-4D4B-A83D-FA14E4CB1ABA}"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CCB06C9C-0572-4D45-AEE7-432073CA9A69}" type="slidenum">
              <a:rPr lang="ja-JP" altLang="en-US" smtClean="0"/>
              <a:pPr/>
              <a:t>1</a:t>
            </a:fld>
            <a:endParaRPr lang="ja-JP" altLang="en-US" smtClean="0"/>
          </a:p>
        </p:txBody>
      </p:sp>
    </p:spTree>
    <p:extLst>
      <p:ext uri="{BB962C8B-B14F-4D97-AF65-F5344CB8AC3E}">
        <p14:creationId xmlns:p14="http://schemas.microsoft.com/office/powerpoint/2010/main" val="3196459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9AE6FA31-4538-47C4-895F-527306077C70}" type="datetimeFigureOut">
              <a:rPr lang="ja-JP" altLang="en-US"/>
              <a:pPr>
                <a:defRPr/>
              </a:pPr>
              <a:t>2024/3/26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DA6AA4C-7F88-40E4-8FDC-31AC87C2CAFD}" type="slidenum">
              <a:rPr lang="ja-JP" altLang="en-US"/>
              <a:pPr>
                <a:defRPr/>
              </a:pPr>
              <a:t>‹#›</a:t>
            </a:fld>
            <a:endParaRPr lang="ja-JP" altLang="en-US"/>
          </a:p>
        </p:txBody>
      </p:sp>
    </p:spTree>
    <p:extLst>
      <p:ext uri="{BB962C8B-B14F-4D97-AF65-F5344CB8AC3E}">
        <p14:creationId xmlns:p14="http://schemas.microsoft.com/office/powerpoint/2010/main" val="828402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E9216A54-6578-4A4E-BC17-36178325BB82}" type="datetimeFigureOut">
              <a:rPr lang="ja-JP" altLang="en-US"/>
              <a:pPr>
                <a:defRPr/>
              </a:pPr>
              <a:t>2024/3/26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0441FD0-F66E-4885-915A-35BD0C5CE2BC}" type="slidenum">
              <a:rPr lang="ja-JP" altLang="en-US"/>
              <a:pPr>
                <a:defRPr/>
              </a:pPr>
              <a:t>‹#›</a:t>
            </a:fld>
            <a:endParaRPr lang="ja-JP" altLang="en-US"/>
          </a:p>
        </p:txBody>
      </p:sp>
    </p:spTree>
    <p:extLst>
      <p:ext uri="{BB962C8B-B14F-4D97-AF65-F5344CB8AC3E}">
        <p14:creationId xmlns:p14="http://schemas.microsoft.com/office/powerpoint/2010/main" val="1307956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42900" y="366185"/>
            <a:ext cx="4514850" cy="780203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40345227-706F-4972-8CB2-A4ADBAAC97FD}" type="datetimeFigureOut">
              <a:rPr lang="ja-JP" altLang="en-US"/>
              <a:pPr>
                <a:defRPr/>
              </a:pPr>
              <a:t>2024/3/26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174643DF-2C65-4B10-847A-DB295AAAAFD2}" type="slidenum">
              <a:rPr lang="ja-JP" altLang="en-US"/>
              <a:pPr>
                <a:defRPr/>
              </a:pPr>
              <a:t>‹#›</a:t>
            </a:fld>
            <a:endParaRPr lang="ja-JP" altLang="en-US"/>
          </a:p>
        </p:txBody>
      </p:sp>
    </p:spTree>
    <p:extLst>
      <p:ext uri="{BB962C8B-B14F-4D97-AF65-F5344CB8AC3E}">
        <p14:creationId xmlns:p14="http://schemas.microsoft.com/office/powerpoint/2010/main" val="4098733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5685A1CB-D639-4AE9-9469-B1773B63E6F4}" type="datetimeFigureOut">
              <a:rPr lang="ja-JP" altLang="en-US"/>
              <a:pPr>
                <a:defRPr/>
              </a:pPr>
              <a:t>2024/3/26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ABF9269-7351-424D-9AE5-4BB76D0A83B5}" type="slidenum">
              <a:rPr lang="ja-JP" altLang="en-US"/>
              <a:pPr>
                <a:defRPr/>
              </a:pPr>
              <a:t>‹#›</a:t>
            </a:fld>
            <a:endParaRPr lang="ja-JP" altLang="en-US"/>
          </a:p>
        </p:txBody>
      </p:sp>
    </p:spTree>
    <p:extLst>
      <p:ext uri="{BB962C8B-B14F-4D97-AF65-F5344CB8AC3E}">
        <p14:creationId xmlns:p14="http://schemas.microsoft.com/office/powerpoint/2010/main" val="127054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EF9C6E7A-658D-413A-A627-9D468C027F82}" type="datetimeFigureOut">
              <a:rPr lang="ja-JP" altLang="en-US"/>
              <a:pPr>
                <a:defRPr/>
              </a:pPr>
              <a:t>2024/3/26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9286C47-9BE9-45C2-B864-506E9D99A09F}" type="slidenum">
              <a:rPr lang="ja-JP" altLang="en-US"/>
              <a:pPr>
                <a:defRPr/>
              </a:pPr>
              <a:t>‹#›</a:t>
            </a:fld>
            <a:endParaRPr lang="ja-JP" altLang="en-US"/>
          </a:p>
        </p:txBody>
      </p:sp>
    </p:spTree>
    <p:extLst>
      <p:ext uri="{BB962C8B-B14F-4D97-AF65-F5344CB8AC3E}">
        <p14:creationId xmlns:p14="http://schemas.microsoft.com/office/powerpoint/2010/main" val="1068895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044531CB-1DC7-4DC5-9193-5B3C18BB6C40}" type="datetimeFigureOut">
              <a:rPr lang="ja-JP" altLang="en-US"/>
              <a:pPr>
                <a:defRPr/>
              </a:pPr>
              <a:t>2024/3/26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27C18C2-14FF-4C37-98D5-AE9386458A79}" type="slidenum">
              <a:rPr lang="ja-JP" altLang="en-US"/>
              <a:pPr>
                <a:defRPr/>
              </a:pPr>
              <a:t>‹#›</a:t>
            </a:fld>
            <a:endParaRPr lang="ja-JP" altLang="en-US"/>
          </a:p>
        </p:txBody>
      </p:sp>
    </p:spTree>
    <p:extLst>
      <p:ext uri="{BB962C8B-B14F-4D97-AF65-F5344CB8AC3E}">
        <p14:creationId xmlns:p14="http://schemas.microsoft.com/office/powerpoint/2010/main" val="3509299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7FE10170-E929-4018-8BC1-10887A06F66F}" type="datetimeFigureOut">
              <a:rPr lang="ja-JP" altLang="en-US"/>
              <a:pPr>
                <a:defRPr/>
              </a:pPr>
              <a:t>2024/3/26</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01C0A6BF-F592-4C7E-815B-57DDA2B8D647}" type="slidenum">
              <a:rPr lang="ja-JP" altLang="en-US"/>
              <a:pPr>
                <a:defRPr/>
              </a:pPr>
              <a:t>‹#›</a:t>
            </a:fld>
            <a:endParaRPr lang="ja-JP" altLang="en-US"/>
          </a:p>
        </p:txBody>
      </p:sp>
    </p:spTree>
    <p:extLst>
      <p:ext uri="{BB962C8B-B14F-4D97-AF65-F5344CB8AC3E}">
        <p14:creationId xmlns:p14="http://schemas.microsoft.com/office/powerpoint/2010/main" val="2249644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9372280D-4937-4681-B428-E6A4F8D99457}" type="datetimeFigureOut">
              <a:rPr lang="ja-JP" altLang="en-US"/>
              <a:pPr>
                <a:defRPr/>
              </a:pPr>
              <a:t>2024/3/26</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22B502E7-16B3-43B8-B8C7-C824C0ECF570}" type="slidenum">
              <a:rPr lang="ja-JP" altLang="en-US"/>
              <a:pPr>
                <a:defRPr/>
              </a:pPr>
              <a:t>‹#›</a:t>
            </a:fld>
            <a:endParaRPr lang="ja-JP" altLang="en-US"/>
          </a:p>
        </p:txBody>
      </p:sp>
    </p:spTree>
    <p:extLst>
      <p:ext uri="{BB962C8B-B14F-4D97-AF65-F5344CB8AC3E}">
        <p14:creationId xmlns:p14="http://schemas.microsoft.com/office/powerpoint/2010/main" val="2669105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ED19CAEA-1CD4-4E91-8DCA-17EC704717ED}" type="datetimeFigureOut">
              <a:rPr lang="ja-JP" altLang="en-US"/>
              <a:pPr>
                <a:defRPr/>
              </a:pPr>
              <a:t>2024/3/26</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2918CBE0-EFF8-482D-A734-B4EAE73DDF7B}" type="slidenum">
              <a:rPr lang="ja-JP" altLang="en-US"/>
              <a:pPr>
                <a:defRPr/>
              </a:pPr>
              <a:t>‹#›</a:t>
            </a:fld>
            <a:endParaRPr lang="ja-JP" altLang="en-US"/>
          </a:p>
        </p:txBody>
      </p:sp>
    </p:spTree>
    <p:extLst>
      <p:ext uri="{BB962C8B-B14F-4D97-AF65-F5344CB8AC3E}">
        <p14:creationId xmlns:p14="http://schemas.microsoft.com/office/powerpoint/2010/main" val="3029851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552C6261-FE92-42A6-BD3E-8C0D9E0D0D04}" type="datetimeFigureOut">
              <a:rPr lang="ja-JP" altLang="en-US"/>
              <a:pPr>
                <a:defRPr/>
              </a:pPr>
              <a:t>2024/3/26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8EE7219-96FB-43E6-8D09-E3DBFDB05BC5}" type="slidenum">
              <a:rPr lang="ja-JP" altLang="en-US"/>
              <a:pPr>
                <a:defRPr/>
              </a:pPr>
              <a:t>‹#›</a:t>
            </a:fld>
            <a:endParaRPr lang="ja-JP" altLang="en-US"/>
          </a:p>
        </p:txBody>
      </p:sp>
    </p:spTree>
    <p:extLst>
      <p:ext uri="{BB962C8B-B14F-4D97-AF65-F5344CB8AC3E}">
        <p14:creationId xmlns:p14="http://schemas.microsoft.com/office/powerpoint/2010/main" val="3295911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EB211C07-3223-4C84-BCA1-794F19B0F8F7}" type="datetimeFigureOut">
              <a:rPr lang="ja-JP" altLang="en-US"/>
              <a:pPr>
                <a:defRPr/>
              </a:pPr>
              <a:t>2024/3/26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BCD19C83-B0D2-4BD6-A6BA-FBE85D139651}" type="slidenum">
              <a:rPr lang="ja-JP" altLang="en-US"/>
              <a:pPr>
                <a:defRPr/>
              </a:pPr>
              <a:t>‹#›</a:t>
            </a:fld>
            <a:endParaRPr lang="ja-JP" altLang="en-US"/>
          </a:p>
        </p:txBody>
      </p:sp>
    </p:spTree>
    <p:extLst>
      <p:ext uri="{BB962C8B-B14F-4D97-AF65-F5344CB8AC3E}">
        <p14:creationId xmlns:p14="http://schemas.microsoft.com/office/powerpoint/2010/main" val="3849697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342900" y="366713"/>
            <a:ext cx="6172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342900" y="2133600"/>
            <a:ext cx="6172200" cy="603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F32AD7D0-E01B-410A-A69E-AFB3C605D5B8}" type="datetimeFigureOut">
              <a:rPr lang="ja-JP" altLang="en-US"/>
              <a:pPr>
                <a:defRPr/>
              </a:pPr>
              <a:t>2024/3/26</a:t>
            </a:fld>
            <a:endParaRPr lang="ja-JP" altLang="en-US"/>
          </a:p>
        </p:txBody>
      </p:sp>
      <p:sp>
        <p:nvSpPr>
          <p:cNvPr id="5" name="フッター プレースホルダ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4914900" y="8475663"/>
            <a:ext cx="1600200" cy="48577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E5C467FD-CDA3-4486-BE1D-FDFF313C7E7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2" name="直線矢印コネクタ 101"/>
          <p:cNvCxnSpPr/>
          <p:nvPr/>
        </p:nvCxnSpPr>
        <p:spPr>
          <a:xfrm>
            <a:off x="581244" y="7307331"/>
            <a:ext cx="7772" cy="1202096"/>
          </a:xfrm>
          <a:prstGeom prst="straightConnector1">
            <a:avLst/>
          </a:prstGeom>
          <a:ln w="88900" cap="rnd">
            <a:solidFill>
              <a:srgbClr val="C00000"/>
            </a:solidFill>
            <a:prstDash val="sysDot"/>
            <a:bevel/>
            <a:headEnd w="med" len="sm"/>
            <a:tailEnd type="triangle" w="med" len="med"/>
          </a:ln>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1230084" y="6421863"/>
            <a:ext cx="5553669" cy="2516102"/>
          </a:xfrm>
          <a:prstGeom prst="rect">
            <a:avLst/>
          </a:prstGeom>
          <a:solidFill>
            <a:srgbClr val="EBFFF4"/>
          </a:solidFill>
          <a:ln w="952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b="1" dirty="0"/>
          </a:p>
        </p:txBody>
      </p:sp>
      <p:sp>
        <p:nvSpPr>
          <p:cNvPr id="35" name="正方形/長方形 34"/>
          <p:cNvSpPr/>
          <p:nvPr/>
        </p:nvSpPr>
        <p:spPr>
          <a:xfrm>
            <a:off x="1230084" y="3874613"/>
            <a:ext cx="5553670" cy="2477713"/>
          </a:xfrm>
          <a:prstGeom prst="rect">
            <a:avLst/>
          </a:prstGeom>
          <a:solidFill>
            <a:srgbClr val="FFEBFF"/>
          </a:solidFill>
          <a:ln w="9525">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b="1" dirty="0"/>
          </a:p>
        </p:txBody>
      </p:sp>
      <p:sp>
        <p:nvSpPr>
          <p:cNvPr id="6148" name="テキスト ボックス 3"/>
          <p:cNvSpPr txBox="1">
            <a:spLocks noChangeArrowheads="1"/>
          </p:cNvSpPr>
          <p:nvPr/>
        </p:nvSpPr>
        <p:spPr bwMode="auto">
          <a:xfrm>
            <a:off x="0" y="-1307"/>
            <a:ext cx="6858000" cy="461665"/>
          </a:xfrm>
          <a:prstGeom prst="rect">
            <a:avLst/>
          </a:prstGeom>
          <a:solidFill>
            <a:schemeClr val="accent1">
              <a:lumMod val="50000"/>
            </a:schemeClr>
          </a:solidFill>
          <a:ln>
            <a:noFill/>
          </a:ln>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2400" dirty="0">
                <a:solidFill>
                  <a:schemeClr val="bg1"/>
                </a:solidFill>
                <a:latin typeface="ＭＳ ゴシック" panose="020B0609070205080204" pitchFamily="49" charset="-128"/>
                <a:ea typeface="ＭＳ ゴシック" panose="020B0609070205080204" pitchFamily="49" charset="-128"/>
              </a:rPr>
              <a:t>　</a:t>
            </a:r>
            <a:r>
              <a:rPr lang="ja-JP" altLang="en-US" sz="2000" dirty="0" smtClean="0">
                <a:solidFill>
                  <a:schemeClr val="bg1"/>
                </a:solidFill>
                <a:latin typeface="ＭＳ ゴシック" panose="020B0609070205080204" pitchFamily="49" charset="-128"/>
                <a:ea typeface="ＭＳ ゴシック" panose="020B0609070205080204" pitchFamily="49" charset="-128"/>
              </a:rPr>
              <a:t>洪水防災教育プログラム</a:t>
            </a:r>
            <a:r>
              <a:rPr lang="en-US" altLang="ja-JP" sz="2000" dirty="0" smtClean="0">
                <a:solidFill>
                  <a:schemeClr val="bg1"/>
                </a:solidFill>
                <a:latin typeface="ＭＳ ゴシック" panose="020B0609070205080204" pitchFamily="49" charset="-128"/>
                <a:ea typeface="ＭＳ ゴシック" panose="020B0609070205080204" pitchFamily="49" charset="-128"/>
              </a:rPr>
              <a:t>『</a:t>
            </a:r>
            <a:r>
              <a:rPr lang="ja-JP" altLang="en-US" sz="2000" dirty="0" smtClean="0">
                <a:solidFill>
                  <a:schemeClr val="bg1"/>
                </a:solidFill>
                <a:latin typeface="ＭＳ ゴシック" panose="020B0609070205080204" pitchFamily="49" charset="-128"/>
                <a:ea typeface="ＭＳ ゴシック" panose="020B0609070205080204" pitchFamily="49" charset="-128"/>
              </a:rPr>
              <a:t>単元構成</a:t>
            </a:r>
            <a:r>
              <a:rPr lang="en-US" altLang="ja-JP" sz="2000" dirty="0" smtClean="0">
                <a:solidFill>
                  <a:schemeClr val="bg1"/>
                </a:solidFill>
                <a:latin typeface="ＭＳ ゴシック" panose="020B0609070205080204" pitchFamily="49" charset="-128"/>
                <a:ea typeface="ＭＳ ゴシック" panose="020B0609070205080204" pitchFamily="49" charset="-128"/>
              </a:rPr>
              <a:t>』</a:t>
            </a:r>
            <a:endParaRPr lang="ja-JP" altLang="en-US" sz="2000" dirty="0" smtClean="0">
              <a:solidFill>
                <a:schemeClr val="bg1"/>
              </a:solidFill>
              <a:latin typeface="ＭＳ ゴシック" panose="020B0609070205080204" pitchFamily="49" charset="-128"/>
              <a:ea typeface="ＭＳ ゴシック" panose="020B0609070205080204" pitchFamily="49" charset="-128"/>
            </a:endParaRPr>
          </a:p>
        </p:txBody>
      </p:sp>
      <p:sp>
        <p:nvSpPr>
          <p:cNvPr id="6" name="正方形/長方形 5"/>
          <p:cNvSpPr/>
          <p:nvPr/>
        </p:nvSpPr>
        <p:spPr>
          <a:xfrm>
            <a:off x="1230084" y="1319484"/>
            <a:ext cx="5553670" cy="2482112"/>
          </a:xfrm>
          <a:prstGeom prst="rect">
            <a:avLst/>
          </a:prstGeom>
          <a:solidFill>
            <a:srgbClr val="ECF1F8"/>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b="1" dirty="0"/>
          </a:p>
        </p:txBody>
      </p:sp>
      <p:sp>
        <p:nvSpPr>
          <p:cNvPr id="2059" name="テキスト ボックス 39"/>
          <p:cNvSpPr txBox="1">
            <a:spLocks noChangeArrowheads="1"/>
          </p:cNvSpPr>
          <p:nvPr/>
        </p:nvSpPr>
        <p:spPr bwMode="auto">
          <a:xfrm>
            <a:off x="1235847" y="2139097"/>
            <a:ext cx="5541389" cy="577081"/>
          </a:xfrm>
          <a:prstGeom prst="rect">
            <a:avLst/>
          </a:prstGeom>
          <a:noFill/>
          <a:ln w="9525">
            <a:noFill/>
            <a:miter lim="800000"/>
            <a:headEnd/>
            <a:tailEnd/>
          </a:ln>
        </p:spPr>
        <p:txBody>
          <a:bodyPr wrap="square">
            <a:spAutoFit/>
          </a:bodyPr>
          <a:lstStyle/>
          <a:p>
            <a:pPr eaLnBrk="1" hangingPunct="1">
              <a:defRPr/>
            </a:pPr>
            <a:r>
              <a:rPr lang="ja-JP" altLang="en-US" sz="1050" dirty="0" smtClean="0">
                <a:latin typeface="+mj-ea"/>
                <a:ea typeface="+mj-ea"/>
              </a:rPr>
              <a:t>１．洪水</a:t>
            </a:r>
            <a:r>
              <a:rPr lang="ja-JP" altLang="en-US" sz="1050" dirty="0">
                <a:latin typeface="+mj-ea"/>
                <a:ea typeface="+mj-ea"/>
              </a:rPr>
              <a:t>の特徴及び洪水によって起きる被害・影響を理解する</a:t>
            </a:r>
          </a:p>
          <a:p>
            <a:pPr eaLnBrk="1" hangingPunct="1">
              <a:defRPr/>
            </a:pPr>
            <a:r>
              <a:rPr lang="ja-JP" altLang="en-US" sz="1050" dirty="0">
                <a:latin typeface="+mj-ea"/>
                <a:ea typeface="+mj-ea"/>
              </a:rPr>
              <a:t>２</a:t>
            </a:r>
            <a:r>
              <a:rPr lang="ja-JP" altLang="en-US" sz="1050" dirty="0" smtClean="0">
                <a:latin typeface="+mj-ea"/>
                <a:ea typeface="+mj-ea"/>
              </a:rPr>
              <a:t>．洪水</a:t>
            </a:r>
            <a:r>
              <a:rPr lang="ja-JP" altLang="en-US" sz="1050" dirty="0">
                <a:latin typeface="+mj-ea"/>
                <a:ea typeface="+mj-ea"/>
              </a:rPr>
              <a:t>から身を守るための備えを理解する</a:t>
            </a:r>
          </a:p>
          <a:p>
            <a:pPr eaLnBrk="1" hangingPunct="1">
              <a:defRPr/>
            </a:pPr>
            <a:r>
              <a:rPr lang="ja-JP" altLang="en-US" sz="1050" dirty="0" smtClean="0">
                <a:latin typeface="+mj-ea"/>
                <a:ea typeface="+mj-ea"/>
              </a:rPr>
              <a:t>３．洪水</a:t>
            </a:r>
            <a:r>
              <a:rPr lang="ja-JP" altLang="en-US" sz="1050" dirty="0">
                <a:latin typeface="+mj-ea"/>
                <a:ea typeface="+mj-ea"/>
              </a:rPr>
              <a:t>に関する避難情報と洪水から身を守るためのとるべき行動を理解する</a:t>
            </a:r>
          </a:p>
        </p:txBody>
      </p:sp>
      <p:sp>
        <p:nvSpPr>
          <p:cNvPr id="2063" name="テキスト ボックス 43"/>
          <p:cNvSpPr txBox="1">
            <a:spLocks noChangeArrowheads="1"/>
          </p:cNvSpPr>
          <p:nvPr/>
        </p:nvSpPr>
        <p:spPr bwMode="auto">
          <a:xfrm>
            <a:off x="1235892" y="4701920"/>
            <a:ext cx="5547861" cy="577081"/>
          </a:xfrm>
          <a:prstGeom prst="rect">
            <a:avLst/>
          </a:prstGeom>
          <a:noFill/>
          <a:ln w="9525">
            <a:noFill/>
            <a:miter lim="800000"/>
            <a:headEnd/>
            <a:tailEnd/>
          </a:ln>
        </p:spPr>
        <p:txBody>
          <a:bodyPr wrap="square">
            <a:spAutoFit/>
          </a:bodyPr>
          <a:lstStyle/>
          <a:p>
            <a:pPr marL="457200" indent="-457200" eaLnBrk="1" hangingPunct="1">
              <a:defRPr/>
            </a:pPr>
            <a:r>
              <a:rPr lang="ja-JP" altLang="en-US" sz="1050" dirty="0">
                <a:latin typeface="+mj-ea"/>
                <a:ea typeface="+mj-ea"/>
              </a:rPr>
              <a:t>１．地図情報（</a:t>
            </a:r>
            <a:r>
              <a:rPr lang="en-US" altLang="ja-JP" sz="1050" dirty="0">
                <a:latin typeface="+mj-ea"/>
                <a:ea typeface="+mj-ea"/>
              </a:rPr>
              <a:t>YOU@RISK</a:t>
            </a:r>
            <a:r>
              <a:rPr lang="ja-JP" altLang="en-US" sz="1050" dirty="0">
                <a:latin typeface="+mj-ea"/>
                <a:ea typeface="+mj-ea"/>
              </a:rPr>
              <a:t>）を</a:t>
            </a:r>
            <a:r>
              <a:rPr lang="ja-JP" altLang="en-US" sz="1050" dirty="0" smtClean="0">
                <a:latin typeface="+mj-ea"/>
                <a:ea typeface="+mj-ea"/>
              </a:rPr>
              <a:t>使って洪水に</a:t>
            </a:r>
            <a:r>
              <a:rPr lang="ja-JP" altLang="en-US" sz="1050" dirty="0">
                <a:latin typeface="+mj-ea"/>
                <a:ea typeface="+mj-ea"/>
              </a:rPr>
              <a:t>よる浸水範囲（</a:t>
            </a:r>
            <a:r>
              <a:rPr lang="ja-JP" altLang="en-US" sz="1050" dirty="0" smtClean="0">
                <a:latin typeface="+mj-ea"/>
                <a:ea typeface="+mj-ea"/>
              </a:rPr>
              <a:t>被害が及ぶ</a:t>
            </a:r>
            <a:r>
              <a:rPr lang="ja-JP" altLang="en-US" sz="1050" dirty="0">
                <a:latin typeface="+mj-ea"/>
                <a:ea typeface="+mj-ea"/>
              </a:rPr>
              <a:t>範囲）を調べ理解する</a:t>
            </a:r>
          </a:p>
          <a:p>
            <a:pPr marL="457200" indent="-457200" eaLnBrk="1" hangingPunct="1">
              <a:defRPr/>
            </a:pPr>
            <a:r>
              <a:rPr lang="ja-JP" altLang="en-US" sz="1050" dirty="0">
                <a:latin typeface="+mj-ea"/>
                <a:ea typeface="+mj-ea"/>
              </a:rPr>
              <a:t>２．地図情報（</a:t>
            </a:r>
            <a:r>
              <a:rPr lang="en-US" altLang="ja-JP" sz="1050" dirty="0">
                <a:latin typeface="+mj-ea"/>
                <a:ea typeface="+mj-ea"/>
              </a:rPr>
              <a:t>YOU@RISK</a:t>
            </a:r>
            <a:r>
              <a:rPr lang="ja-JP" altLang="en-US" sz="1050" dirty="0">
                <a:latin typeface="+mj-ea"/>
                <a:ea typeface="+mj-ea"/>
              </a:rPr>
              <a:t>）を</a:t>
            </a:r>
            <a:r>
              <a:rPr lang="ja-JP" altLang="en-US" sz="1050" dirty="0" smtClean="0">
                <a:latin typeface="+mj-ea"/>
                <a:ea typeface="+mj-ea"/>
              </a:rPr>
              <a:t>使って洪水が</a:t>
            </a:r>
            <a:r>
              <a:rPr lang="ja-JP" altLang="en-US" sz="1050" dirty="0">
                <a:latin typeface="+mj-ea"/>
                <a:ea typeface="+mj-ea"/>
              </a:rPr>
              <a:t>発生した時の危険な場所や避難場所を調べ理解する</a:t>
            </a:r>
          </a:p>
          <a:p>
            <a:pPr marL="457200" indent="-457200" eaLnBrk="1" hangingPunct="1">
              <a:defRPr/>
            </a:pPr>
            <a:r>
              <a:rPr lang="ja-JP" altLang="en-US" sz="1050" dirty="0">
                <a:latin typeface="+mj-ea"/>
                <a:ea typeface="+mj-ea"/>
              </a:rPr>
              <a:t>３．地図情報（</a:t>
            </a:r>
            <a:r>
              <a:rPr lang="en-US" altLang="ja-JP" sz="1050" dirty="0">
                <a:latin typeface="+mj-ea"/>
                <a:ea typeface="+mj-ea"/>
              </a:rPr>
              <a:t>YOU@RISK</a:t>
            </a:r>
            <a:r>
              <a:rPr lang="ja-JP" altLang="en-US" sz="1050" dirty="0">
                <a:latin typeface="+mj-ea"/>
                <a:ea typeface="+mj-ea"/>
              </a:rPr>
              <a:t>）を</a:t>
            </a:r>
            <a:r>
              <a:rPr lang="ja-JP" altLang="en-US" sz="1050" dirty="0" smtClean="0">
                <a:latin typeface="+mj-ea"/>
                <a:ea typeface="+mj-ea"/>
              </a:rPr>
              <a:t>使って洪水が</a:t>
            </a:r>
            <a:r>
              <a:rPr lang="ja-JP" altLang="en-US" sz="1050" dirty="0">
                <a:latin typeface="+mj-ea"/>
                <a:ea typeface="+mj-ea"/>
              </a:rPr>
              <a:t>発生した時の避難経路や避難行動</a:t>
            </a:r>
            <a:r>
              <a:rPr lang="ja-JP" altLang="en-US" sz="1050" dirty="0" smtClean="0">
                <a:latin typeface="+mj-ea"/>
                <a:ea typeface="+mj-ea"/>
              </a:rPr>
              <a:t>を調べ考える</a:t>
            </a:r>
            <a:endParaRPr lang="ja-JP" altLang="en-US" sz="1050" dirty="0">
              <a:latin typeface="+mj-ea"/>
              <a:ea typeface="+mj-ea"/>
            </a:endParaRPr>
          </a:p>
        </p:txBody>
      </p:sp>
      <p:sp>
        <p:nvSpPr>
          <p:cNvPr id="2066" name="テキスト ボックス 11"/>
          <p:cNvSpPr txBox="1">
            <a:spLocks noChangeArrowheads="1"/>
          </p:cNvSpPr>
          <p:nvPr/>
        </p:nvSpPr>
        <p:spPr bwMode="auto">
          <a:xfrm>
            <a:off x="1236602" y="1902050"/>
            <a:ext cx="886556" cy="241980"/>
          </a:xfrm>
          <a:prstGeom prst="rect">
            <a:avLst/>
          </a:prstGeom>
          <a:solidFill>
            <a:schemeClr val="accent1"/>
          </a:solidFill>
          <a:ln w="9525">
            <a:noFill/>
            <a:miter lim="800000"/>
            <a:headEnd/>
            <a:tailEnd/>
          </a:ln>
        </p:spPr>
        <p:txBody>
          <a:bodyPr wrap="square" tIns="36000" bIns="36000">
            <a:spAutoFit/>
          </a:bodyPr>
          <a:lstStyle/>
          <a:p>
            <a:pPr algn="ctr" eaLnBrk="1" hangingPunct="1">
              <a:defRPr/>
            </a:pPr>
            <a:r>
              <a:rPr lang="ja-JP" altLang="en-US" sz="1100" dirty="0">
                <a:solidFill>
                  <a:schemeClr val="bg1"/>
                </a:solidFill>
                <a:latin typeface="+mj-ea"/>
                <a:ea typeface="+mj-ea"/>
              </a:rPr>
              <a:t>学習目標</a:t>
            </a:r>
          </a:p>
        </p:txBody>
      </p:sp>
      <p:sp>
        <p:nvSpPr>
          <p:cNvPr id="28" name="正方形/長方形 27"/>
          <p:cNvSpPr/>
          <p:nvPr/>
        </p:nvSpPr>
        <p:spPr>
          <a:xfrm>
            <a:off x="1228544" y="1560640"/>
            <a:ext cx="4696216" cy="307777"/>
          </a:xfrm>
          <a:prstGeom prst="rect">
            <a:avLst/>
          </a:prstGeom>
          <a:ln>
            <a:noFill/>
          </a:ln>
        </p:spPr>
        <p:txBody>
          <a:bodyPr wrap="square">
            <a:spAutoFit/>
          </a:bodyPr>
          <a:lstStyle/>
          <a:p>
            <a:pPr marL="177800" indent="-177800" eaLnBrk="1" hangingPunct="1">
              <a:defRPr/>
            </a:pPr>
            <a:r>
              <a:rPr lang="ja-JP" altLang="en-US" sz="1400" dirty="0">
                <a:latin typeface="+mj-ea"/>
                <a:ea typeface="+mj-ea"/>
              </a:rPr>
              <a:t>洪水による災害を学び洪水への備えを考える</a:t>
            </a:r>
          </a:p>
        </p:txBody>
      </p:sp>
      <p:sp>
        <p:nvSpPr>
          <p:cNvPr id="30" name="テキスト ボックス 11"/>
          <p:cNvSpPr txBox="1">
            <a:spLocks noChangeArrowheads="1"/>
          </p:cNvSpPr>
          <p:nvPr/>
        </p:nvSpPr>
        <p:spPr bwMode="auto">
          <a:xfrm>
            <a:off x="1225619" y="1318518"/>
            <a:ext cx="897538" cy="241980"/>
          </a:xfrm>
          <a:prstGeom prst="rect">
            <a:avLst/>
          </a:prstGeom>
          <a:solidFill>
            <a:schemeClr val="accent1"/>
          </a:solidFill>
          <a:ln w="9525">
            <a:noFill/>
            <a:miter lim="800000"/>
            <a:headEnd/>
            <a:tailEnd/>
          </a:ln>
        </p:spPr>
        <p:txBody>
          <a:bodyPr wrap="square" tIns="36000" bIns="36000">
            <a:spAutoFit/>
          </a:bodyPr>
          <a:lstStyle/>
          <a:p>
            <a:pPr algn="ctr" eaLnBrk="1" hangingPunct="1">
              <a:defRPr/>
            </a:pPr>
            <a:r>
              <a:rPr lang="ja-JP" altLang="en-US" sz="1100" dirty="0">
                <a:solidFill>
                  <a:schemeClr val="bg1"/>
                </a:solidFill>
                <a:latin typeface="+mj-ea"/>
                <a:ea typeface="+mj-ea"/>
              </a:rPr>
              <a:t>タイトル</a:t>
            </a:r>
          </a:p>
        </p:txBody>
      </p:sp>
      <p:sp>
        <p:nvSpPr>
          <p:cNvPr id="31" name="正方形/長方形 30"/>
          <p:cNvSpPr/>
          <p:nvPr/>
        </p:nvSpPr>
        <p:spPr>
          <a:xfrm>
            <a:off x="1232656" y="4119144"/>
            <a:ext cx="5551097" cy="307777"/>
          </a:xfrm>
          <a:prstGeom prst="rect">
            <a:avLst/>
          </a:prstGeom>
          <a:ln>
            <a:noFill/>
          </a:ln>
        </p:spPr>
        <p:txBody>
          <a:bodyPr wrap="square">
            <a:spAutoFit/>
          </a:bodyPr>
          <a:lstStyle/>
          <a:p>
            <a:pPr marL="177800" indent="-177800" eaLnBrk="1" hangingPunct="1">
              <a:defRPr/>
            </a:pPr>
            <a:r>
              <a:rPr lang="ja-JP" altLang="en-US" sz="1400" dirty="0" smtClean="0">
                <a:latin typeface="+mj-ea"/>
                <a:ea typeface="+mj-ea"/>
              </a:rPr>
              <a:t>洪水災害のリスクを理解して自分の身を守るための対応行動を考える</a:t>
            </a:r>
            <a:endParaRPr lang="ja-JP" altLang="en-US" sz="1400" dirty="0">
              <a:latin typeface="+mj-ea"/>
              <a:ea typeface="+mj-ea"/>
            </a:endParaRPr>
          </a:p>
        </p:txBody>
      </p:sp>
      <p:sp>
        <p:nvSpPr>
          <p:cNvPr id="47" name="テキスト ボックス 11"/>
          <p:cNvSpPr txBox="1">
            <a:spLocks noChangeArrowheads="1"/>
          </p:cNvSpPr>
          <p:nvPr/>
        </p:nvSpPr>
        <p:spPr bwMode="auto">
          <a:xfrm>
            <a:off x="1236602" y="2755547"/>
            <a:ext cx="886556" cy="241980"/>
          </a:xfrm>
          <a:prstGeom prst="rect">
            <a:avLst/>
          </a:prstGeom>
          <a:solidFill>
            <a:schemeClr val="accent1"/>
          </a:solidFill>
          <a:ln w="9525">
            <a:noFill/>
            <a:miter lim="800000"/>
            <a:headEnd/>
            <a:tailEnd/>
          </a:ln>
        </p:spPr>
        <p:txBody>
          <a:bodyPr wrap="square" tIns="36000" bIns="36000">
            <a:spAutoFit/>
          </a:bodyPr>
          <a:lstStyle/>
          <a:p>
            <a:pPr algn="ctr" eaLnBrk="1" hangingPunct="1">
              <a:defRPr/>
            </a:pPr>
            <a:r>
              <a:rPr lang="ja-JP" altLang="en-US" sz="1100" dirty="0">
                <a:solidFill>
                  <a:schemeClr val="bg1"/>
                </a:solidFill>
                <a:latin typeface="+mj-ea"/>
                <a:ea typeface="+mj-ea"/>
              </a:rPr>
              <a:t>学習指導案</a:t>
            </a:r>
          </a:p>
        </p:txBody>
      </p:sp>
      <p:sp>
        <p:nvSpPr>
          <p:cNvPr id="49" name="テキスト ボックス 11"/>
          <p:cNvSpPr txBox="1">
            <a:spLocks noChangeArrowheads="1"/>
          </p:cNvSpPr>
          <p:nvPr/>
        </p:nvSpPr>
        <p:spPr bwMode="auto">
          <a:xfrm>
            <a:off x="1235847" y="2993455"/>
            <a:ext cx="2980184" cy="253916"/>
          </a:xfrm>
          <a:prstGeom prst="rect">
            <a:avLst/>
          </a:prstGeom>
          <a:noFill/>
          <a:ln w="9525">
            <a:noFill/>
            <a:miter lim="800000"/>
            <a:headEnd/>
            <a:tailEnd/>
          </a:ln>
        </p:spPr>
        <p:txBody>
          <a:bodyPr wrap="square">
            <a:spAutoFit/>
          </a:bodyPr>
          <a:lstStyle/>
          <a:p>
            <a:pPr eaLnBrk="1" hangingPunct="1">
              <a:defRPr/>
            </a:pPr>
            <a:r>
              <a:rPr lang="ja-JP" altLang="en-US" sz="1050" dirty="0" smtClean="0">
                <a:latin typeface="+mj-ea"/>
                <a:ea typeface="+mj-ea"/>
              </a:rPr>
              <a:t>ステップ</a:t>
            </a:r>
            <a:r>
              <a:rPr lang="en-US" altLang="ja-JP" sz="1050" dirty="0" smtClean="0">
                <a:latin typeface="+mj-ea"/>
                <a:ea typeface="+mj-ea"/>
              </a:rPr>
              <a:t>1</a:t>
            </a:r>
            <a:r>
              <a:rPr lang="ja-JP" altLang="en-US" sz="1050" dirty="0" smtClean="0">
                <a:latin typeface="+mj-ea"/>
                <a:ea typeface="+mj-ea"/>
              </a:rPr>
              <a:t>・</a:t>
            </a:r>
            <a:r>
              <a:rPr lang="ja-JP" altLang="en-US" sz="1050" dirty="0">
                <a:latin typeface="+mj-ea"/>
                <a:ea typeface="+mj-ea"/>
              </a:rPr>
              <a:t>学習指導案</a:t>
            </a:r>
            <a:r>
              <a:rPr lang="ja-JP" altLang="ja-JP" sz="1050" dirty="0" smtClean="0">
                <a:latin typeface="+mj-ea"/>
                <a:ea typeface="+mj-ea"/>
              </a:rPr>
              <a:t>（</a:t>
            </a:r>
            <a:r>
              <a:rPr lang="en-US" altLang="ja-JP" sz="1050" dirty="0" smtClean="0">
                <a:latin typeface="+mj-ea"/>
                <a:ea typeface="+mj-ea"/>
              </a:rPr>
              <a:t>50</a:t>
            </a:r>
            <a:r>
              <a:rPr lang="ja-JP" altLang="ja-JP" sz="1050" dirty="0" smtClean="0">
                <a:latin typeface="+mj-ea"/>
                <a:ea typeface="+mj-ea"/>
              </a:rPr>
              <a:t>分</a:t>
            </a:r>
            <a:r>
              <a:rPr lang="ja-JP" altLang="ja-JP" sz="1050" dirty="0">
                <a:latin typeface="+mj-ea"/>
                <a:ea typeface="+mj-ea"/>
              </a:rPr>
              <a:t>）</a:t>
            </a:r>
            <a:r>
              <a:rPr lang="ja-JP" altLang="en-US" sz="1050" dirty="0">
                <a:latin typeface="+mj-ea"/>
                <a:ea typeface="+mj-ea"/>
              </a:rPr>
              <a:t>　　　　　</a:t>
            </a:r>
          </a:p>
        </p:txBody>
      </p:sp>
      <p:sp>
        <p:nvSpPr>
          <p:cNvPr id="51" name="テキスト ボックス 11"/>
          <p:cNvSpPr txBox="1">
            <a:spLocks noChangeArrowheads="1"/>
          </p:cNvSpPr>
          <p:nvPr/>
        </p:nvSpPr>
        <p:spPr bwMode="auto">
          <a:xfrm>
            <a:off x="1230083" y="5558359"/>
            <a:ext cx="3557644" cy="253916"/>
          </a:xfrm>
          <a:prstGeom prst="rect">
            <a:avLst/>
          </a:prstGeom>
          <a:noFill/>
          <a:ln w="9525">
            <a:noFill/>
            <a:miter lim="800000"/>
            <a:headEnd/>
            <a:tailEnd/>
          </a:ln>
        </p:spPr>
        <p:txBody>
          <a:bodyPr wrap="square">
            <a:spAutoFit/>
          </a:bodyPr>
          <a:lstStyle/>
          <a:p>
            <a:pPr eaLnBrk="1" hangingPunct="1">
              <a:defRPr/>
            </a:pPr>
            <a:r>
              <a:rPr lang="ja-JP" altLang="en-US" sz="1050" dirty="0" smtClean="0">
                <a:latin typeface="+mj-ea"/>
              </a:rPr>
              <a:t>ステップ</a:t>
            </a:r>
            <a:r>
              <a:rPr lang="en-US" altLang="ja-JP" sz="1050" dirty="0" smtClean="0">
                <a:latin typeface="+mj-ea"/>
              </a:rPr>
              <a:t>2</a:t>
            </a:r>
            <a:r>
              <a:rPr lang="ja-JP" altLang="en-US" sz="1050" dirty="0" smtClean="0">
                <a:latin typeface="+mj-ea"/>
              </a:rPr>
              <a:t>・</a:t>
            </a:r>
            <a:r>
              <a:rPr lang="ja-JP" altLang="en-US" sz="1050" dirty="0">
                <a:latin typeface="+mj-ea"/>
              </a:rPr>
              <a:t>学習指導案</a:t>
            </a:r>
            <a:r>
              <a:rPr lang="ja-JP" altLang="ja-JP" sz="1050" dirty="0" smtClean="0">
                <a:latin typeface="+mj-ea"/>
              </a:rPr>
              <a:t>（</a:t>
            </a:r>
            <a:r>
              <a:rPr lang="en-US" altLang="ja-JP" sz="1050" dirty="0" smtClean="0">
                <a:latin typeface="+mj-ea"/>
              </a:rPr>
              <a:t>50</a:t>
            </a:r>
            <a:r>
              <a:rPr lang="ja-JP" altLang="ja-JP" sz="1050" dirty="0" smtClean="0">
                <a:latin typeface="+mj-ea"/>
              </a:rPr>
              <a:t>分</a:t>
            </a:r>
            <a:r>
              <a:rPr lang="ja-JP" altLang="ja-JP" sz="1050" dirty="0">
                <a:latin typeface="+mj-ea"/>
              </a:rPr>
              <a:t>）</a:t>
            </a:r>
            <a:endParaRPr lang="ja-JP" altLang="en-US" sz="1050" dirty="0">
              <a:latin typeface="+mj-ea"/>
              <a:ea typeface="+mj-ea"/>
            </a:endParaRPr>
          </a:p>
        </p:txBody>
      </p:sp>
      <p:sp>
        <p:nvSpPr>
          <p:cNvPr id="32" name="テキスト ボックス 41"/>
          <p:cNvSpPr txBox="1">
            <a:spLocks noChangeArrowheads="1"/>
          </p:cNvSpPr>
          <p:nvPr/>
        </p:nvSpPr>
        <p:spPr bwMode="auto">
          <a:xfrm>
            <a:off x="1230083" y="7255848"/>
            <a:ext cx="5547153" cy="415498"/>
          </a:xfrm>
          <a:prstGeom prst="rect">
            <a:avLst/>
          </a:prstGeom>
          <a:noFill/>
          <a:ln w="9525">
            <a:noFill/>
            <a:miter lim="800000"/>
            <a:headEnd/>
            <a:tailEnd/>
          </a:ln>
        </p:spPr>
        <p:txBody>
          <a:bodyPr wrap="square">
            <a:spAutoFit/>
          </a:bodyPr>
          <a:lstStyle/>
          <a:p>
            <a:pPr eaLnBrk="1" hangingPunct="1">
              <a:defRPr/>
            </a:pPr>
            <a:r>
              <a:rPr lang="ja-JP" altLang="en-US" sz="1050" dirty="0">
                <a:latin typeface="+mj-ea"/>
                <a:ea typeface="+mj-ea"/>
              </a:rPr>
              <a:t>１．グループで協力して地域</a:t>
            </a:r>
            <a:r>
              <a:rPr lang="ja-JP" altLang="en-US" sz="1050" dirty="0" smtClean="0">
                <a:latin typeface="+mj-ea"/>
                <a:ea typeface="+mj-ea"/>
              </a:rPr>
              <a:t>の洪水リスク</a:t>
            </a:r>
            <a:r>
              <a:rPr lang="ja-JP" altLang="en-US" sz="1050" dirty="0">
                <a:latin typeface="+mj-ea"/>
                <a:ea typeface="+mj-ea"/>
              </a:rPr>
              <a:t>や適切な避難行動を考える</a:t>
            </a:r>
          </a:p>
          <a:p>
            <a:pPr eaLnBrk="1" hangingPunct="1">
              <a:defRPr/>
            </a:pPr>
            <a:r>
              <a:rPr lang="ja-JP" altLang="en-US" sz="1050" dirty="0">
                <a:latin typeface="+mj-ea"/>
                <a:ea typeface="+mj-ea"/>
              </a:rPr>
              <a:t>２．グループで話し合ったことをまとめ発表する</a:t>
            </a:r>
          </a:p>
        </p:txBody>
      </p:sp>
      <p:sp>
        <p:nvSpPr>
          <p:cNvPr id="34" name="テキスト ボックス 40"/>
          <p:cNvSpPr txBox="1">
            <a:spLocks noChangeArrowheads="1"/>
          </p:cNvSpPr>
          <p:nvPr/>
        </p:nvSpPr>
        <p:spPr bwMode="auto">
          <a:xfrm>
            <a:off x="1230083" y="6664483"/>
            <a:ext cx="5489953" cy="307777"/>
          </a:xfrm>
          <a:prstGeom prst="rect">
            <a:avLst/>
          </a:prstGeom>
          <a:noFill/>
          <a:ln w="9525">
            <a:noFill/>
            <a:miter lim="800000"/>
            <a:headEnd/>
            <a:tailEnd/>
          </a:ln>
        </p:spPr>
        <p:txBody>
          <a:bodyPr wrap="square">
            <a:spAutoFit/>
          </a:bodyPr>
          <a:lstStyle/>
          <a:p>
            <a:pPr eaLnBrk="1" hangingPunct="1">
              <a:defRPr/>
            </a:pPr>
            <a:r>
              <a:rPr lang="ja-JP" altLang="en-US" sz="1400" dirty="0" smtClean="0">
                <a:latin typeface="+mj-ea"/>
                <a:ea typeface="+mj-ea"/>
              </a:rPr>
              <a:t>洪水災害</a:t>
            </a:r>
            <a:r>
              <a:rPr lang="ja-JP" altLang="en-US" sz="1400" dirty="0">
                <a:latin typeface="+mj-ea"/>
                <a:ea typeface="+mj-ea"/>
              </a:rPr>
              <a:t>への対応力を高める</a:t>
            </a:r>
          </a:p>
        </p:txBody>
      </p:sp>
      <p:sp>
        <p:nvSpPr>
          <p:cNvPr id="33" name="テキスト ボックス 11"/>
          <p:cNvSpPr txBox="1">
            <a:spLocks noChangeArrowheads="1"/>
          </p:cNvSpPr>
          <p:nvPr/>
        </p:nvSpPr>
        <p:spPr bwMode="auto">
          <a:xfrm>
            <a:off x="1235180" y="3281989"/>
            <a:ext cx="887977" cy="241980"/>
          </a:xfrm>
          <a:prstGeom prst="rect">
            <a:avLst/>
          </a:prstGeom>
          <a:solidFill>
            <a:schemeClr val="accent1"/>
          </a:solidFill>
          <a:ln w="9525">
            <a:noFill/>
            <a:miter lim="800000"/>
            <a:headEnd/>
            <a:tailEnd/>
          </a:ln>
        </p:spPr>
        <p:txBody>
          <a:bodyPr wrap="square" tIns="36000" bIns="36000">
            <a:spAutoFit/>
          </a:bodyPr>
          <a:lstStyle/>
          <a:p>
            <a:pPr algn="ctr">
              <a:defRPr/>
            </a:pPr>
            <a:r>
              <a:rPr lang="ja-JP" altLang="en-US" sz="1100" dirty="0" smtClean="0">
                <a:solidFill>
                  <a:schemeClr val="bg1"/>
                </a:solidFill>
                <a:latin typeface="+mj-ea"/>
                <a:ea typeface="+mj-ea"/>
              </a:rPr>
              <a:t>使用教材</a:t>
            </a:r>
            <a:endParaRPr lang="ja-JP" altLang="en-US" sz="1100" dirty="0">
              <a:solidFill>
                <a:schemeClr val="bg1"/>
              </a:solidFill>
              <a:latin typeface="+mj-ea"/>
              <a:ea typeface="+mj-ea"/>
            </a:endParaRPr>
          </a:p>
        </p:txBody>
      </p:sp>
      <p:sp>
        <p:nvSpPr>
          <p:cNvPr id="38" name="テキスト ボックス 11"/>
          <p:cNvSpPr txBox="1">
            <a:spLocks noChangeArrowheads="1"/>
          </p:cNvSpPr>
          <p:nvPr/>
        </p:nvSpPr>
        <p:spPr bwMode="auto">
          <a:xfrm>
            <a:off x="1235847" y="3518101"/>
            <a:ext cx="5547906" cy="276999"/>
          </a:xfrm>
          <a:prstGeom prst="rect">
            <a:avLst/>
          </a:prstGeom>
          <a:noFill/>
          <a:ln w="9525">
            <a:noFill/>
            <a:miter lim="800000"/>
            <a:headEnd/>
            <a:tailEnd/>
          </a:ln>
        </p:spPr>
        <p:txBody>
          <a:bodyPr wrap="square">
            <a:spAutoFit/>
          </a:bodyPr>
          <a:lstStyle/>
          <a:p>
            <a:pPr>
              <a:defRPr/>
            </a:pPr>
            <a:r>
              <a:rPr lang="ja-JP" altLang="en-US" sz="1050" dirty="0" smtClean="0">
                <a:latin typeface="+mj-ea"/>
                <a:ea typeface="+mj-ea"/>
              </a:rPr>
              <a:t>新潟県</a:t>
            </a:r>
            <a:r>
              <a:rPr lang="ja-JP" altLang="en-US" sz="1050" dirty="0">
                <a:latin typeface="+mj-ea"/>
                <a:ea typeface="+mj-ea"/>
              </a:rPr>
              <a:t>防災教育</a:t>
            </a:r>
            <a:r>
              <a:rPr lang="ja-JP" altLang="en-US" sz="1050" dirty="0" smtClean="0">
                <a:latin typeface="+mj-ea"/>
                <a:ea typeface="+mj-ea"/>
              </a:rPr>
              <a:t>プログラム</a:t>
            </a:r>
            <a:r>
              <a:rPr lang="en-US" altLang="ja-JP" sz="1050" dirty="0" smtClean="0">
                <a:latin typeface="+mj-ea"/>
                <a:ea typeface="+mj-ea"/>
              </a:rPr>
              <a:t>【</a:t>
            </a:r>
            <a:r>
              <a:rPr lang="ja-JP" altLang="en-US" sz="1050" dirty="0">
                <a:latin typeface="+mj-ea"/>
                <a:ea typeface="+mj-ea"/>
              </a:rPr>
              <a:t>洪水災害編</a:t>
            </a:r>
            <a:r>
              <a:rPr lang="en-US" altLang="ja-JP" sz="1050" dirty="0" smtClean="0">
                <a:latin typeface="+mj-ea"/>
                <a:ea typeface="+mj-ea"/>
              </a:rPr>
              <a:t>】</a:t>
            </a:r>
            <a:r>
              <a:rPr lang="ja-JP" altLang="en-US" sz="1050" dirty="0" smtClean="0">
                <a:latin typeface="+mj-ea"/>
                <a:ea typeface="+mj-ea"/>
              </a:rPr>
              <a:t>／</a:t>
            </a:r>
            <a:r>
              <a:rPr lang="ja-JP" altLang="en-US" sz="1050" dirty="0">
                <a:latin typeface="+mj-ea"/>
                <a:ea typeface="+mj-ea"/>
              </a:rPr>
              <a:t>新潟県教育委員会・中越防災安全推進機構）</a:t>
            </a:r>
            <a:r>
              <a:rPr lang="ja-JP" altLang="en-US" sz="1050" dirty="0" smtClean="0">
                <a:latin typeface="+mj-ea"/>
                <a:ea typeface="+mj-ea"/>
              </a:rPr>
              <a:t>、等</a:t>
            </a:r>
            <a:r>
              <a:rPr lang="ja-JP" altLang="en-US" sz="1050" dirty="0">
                <a:latin typeface="+mj-ea"/>
                <a:ea typeface="+mj-ea"/>
              </a:rPr>
              <a:t>　　　　　　　　　　　　　　　</a:t>
            </a:r>
            <a:r>
              <a:rPr lang="ja-JP" altLang="en-US" sz="1200" dirty="0">
                <a:latin typeface="+mj-ea"/>
                <a:ea typeface="+mj-ea"/>
              </a:rPr>
              <a:t>　　　　</a:t>
            </a:r>
          </a:p>
        </p:txBody>
      </p:sp>
      <p:sp>
        <p:nvSpPr>
          <p:cNvPr id="46" name="テキスト ボックス 11"/>
          <p:cNvSpPr txBox="1">
            <a:spLocks noChangeArrowheads="1"/>
          </p:cNvSpPr>
          <p:nvPr/>
        </p:nvSpPr>
        <p:spPr bwMode="auto">
          <a:xfrm>
            <a:off x="1230083" y="6098410"/>
            <a:ext cx="5553670" cy="253916"/>
          </a:xfrm>
          <a:prstGeom prst="rect">
            <a:avLst/>
          </a:prstGeom>
          <a:noFill/>
          <a:ln w="9525">
            <a:noFill/>
            <a:miter lim="800000"/>
            <a:headEnd/>
            <a:tailEnd/>
          </a:ln>
        </p:spPr>
        <p:txBody>
          <a:bodyPr wrap="square">
            <a:spAutoFit/>
          </a:bodyPr>
          <a:lstStyle/>
          <a:p>
            <a:pPr>
              <a:defRPr/>
            </a:pPr>
            <a:r>
              <a:rPr lang="ja-JP" altLang="en-US" sz="1050" dirty="0" smtClean="0">
                <a:latin typeface="+mj-ea"/>
                <a:ea typeface="+mj-ea"/>
              </a:rPr>
              <a:t>デジタル教材</a:t>
            </a:r>
            <a:r>
              <a:rPr lang="ja-JP" altLang="en-US" sz="1050" dirty="0" smtClean="0">
                <a:latin typeface="+mj-ea"/>
                <a:ea typeface="ＭＳ Ｐゴシック" charset="-128"/>
              </a:rPr>
              <a:t> 「</a:t>
            </a:r>
            <a:r>
              <a:rPr lang="en-US" altLang="ja-JP" sz="1050" dirty="0" smtClean="0">
                <a:latin typeface="+mj-ea"/>
                <a:ea typeface="+mj-ea"/>
              </a:rPr>
              <a:t>YOU@RISK</a:t>
            </a:r>
            <a:r>
              <a:rPr lang="ja-JP" altLang="en-US" sz="1050" dirty="0" smtClean="0">
                <a:latin typeface="+mj-ea"/>
                <a:ea typeface="+mj-ea"/>
              </a:rPr>
              <a:t>洪水版（防災科研）」</a:t>
            </a:r>
            <a:r>
              <a:rPr lang="ja-JP" altLang="en-US" sz="1050" dirty="0">
                <a:latin typeface="+mj-ea"/>
                <a:ea typeface="+mj-ea"/>
              </a:rPr>
              <a:t>　　　　　　　　　　　　　　</a:t>
            </a:r>
          </a:p>
        </p:txBody>
      </p:sp>
      <p:pic>
        <p:nvPicPr>
          <p:cNvPr id="3105" name="図 43" descr="背景パターン&#10;&#10;自動的に生成された説明"/>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37660" y="35496"/>
            <a:ext cx="975890" cy="533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06" name="正方形/長方形 23"/>
          <p:cNvSpPr>
            <a:spLocks noChangeArrowheads="1"/>
          </p:cNvSpPr>
          <p:nvPr/>
        </p:nvSpPr>
        <p:spPr bwMode="auto">
          <a:xfrm>
            <a:off x="4941888" y="8893175"/>
            <a:ext cx="1916112"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900">
                <a:latin typeface="Arial" panose="020B0604020202020204" pitchFamily="34" charset="0"/>
              </a:rPr>
              <a:t>防災教育リテラシー</a:t>
            </a:r>
            <a:r>
              <a:rPr lang="en-US" altLang="ja-JP" sz="900">
                <a:latin typeface="Arial" panose="020B0604020202020204" pitchFamily="34" charset="0"/>
              </a:rPr>
              <a:t>HUB</a:t>
            </a:r>
            <a:r>
              <a:rPr lang="ja-JP" altLang="en-US" sz="900">
                <a:latin typeface="Arial" panose="020B0604020202020204" pitchFamily="34" charset="0"/>
              </a:rPr>
              <a:t>　</a:t>
            </a:r>
            <a:r>
              <a:rPr lang="en-US" altLang="ja-JP" sz="900">
                <a:latin typeface="Arial" panose="020B0604020202020204" pitchFamily="34" charset="0"/>
              </a:rPr>
              <a:t>Ver.1</a:t>
            </a:r>
            <a:endParaRPr lang="ja-JP" altLang="en-US" sz="900">
              <a:latin typeface="Arial" panose="020B0604020202020204" pitchFamily="34" charset="0"/>
            </a:endParaRPr>
          </a:p>
        </p:txBody>
      </p:sp>
      <p:sp>
        <p:nvSpPr>
          <p:cNvPr id="76" name="テキスト ボックス 11"/>
          <p:cNvSpPr txBox="1">
            <a:spLocks noChangeArrowheads="1"/>
          </p:cNvSpPr>
          <p:nvPr/>
        </p:nvSpPr>
        <p:spPr bwMode="auto">
          <a:xfrm>
            <a:off x="1231194" y="4464171"/>
            <a:ext cx="891964" cy="241980"/>
          </a:xfrm>
          <a:prstGeom prst="rect">
            <a:avLst/>
          </a:prstGeom>
          <a:solidFill>
            <a:srgbClr val="EE86A7"/>
          </a:solidFill>
          <a:ln w="9525">
            <a:noFill/>
            <a:miter lim="800000"/>
            <a:headEnd/>
            <a:tailEnd/>
          </a:ln>
        </p:spPr>
        <p:txBody>
          <a:bodyPr wrap="square" tIns="36000" bIns="36000">
            <a:spAutoFit/>
          </a:bodyPr>
          <a:lstStyle/>
          <a:p>
            <a:pPr algn="ctr" eaLnBrk="1" hangingPunct="1">
              <a:defRPr/>
            </a:pPr>
            <a:r>
              <a:rPr lang="ja-JP" altLang="en-US" sz="1100" dirty="0">
                <a:solidFill>
                  <a:schemeClr val="bg1"/>
                </a:solidFill>
                <a:latin typeface="+mj-ea"/>
                <a:ea typeface="+mj-ea"/>
              </a:rPr>
              <a:t>学習目標</a:t>
            </a:r>
          </a:p>
        </p:txBody>
      </p:sp>
      <p:sp>
        <p:nvSpPr>
          <p:cNvPr id="77" name="テキスト ボックス 11"/>
          <p:cNvSpPr txBox="1">
            <a:spLocks noChangeArrowheads="1"/>
          </p:cNvSpPr>
          <p:nvPr/>
        </p:nvSpPr>
        <p:spPr bwMode="auto">
          <a:xfrm>
            <a:off x="1232656" y="3877164"/>
            <a:ext cx="890502" cy="241980"/>
          </a:xfrm>
          <a:prstGeom prst="rect">
            <a:avLst/>
          </a:prstGeom>
          <a:solidFill>
            <a:srgbClr val="EE86A7"/>
          </a:solidFill>
          <a:ln w="9525">
            <a:noFill/>
            <a:miter lim="800000"/>
            <a:headEnd/>
            <a:tailEnd/>
          </a:ln>
        </p:spPr>
        <p:txBody>
          <a:bodyPr wrap="square" tIns="36000" bIns="36000">
            <a:spAutoFit/>
          </a:bodyPr>
          <a:lstStyle/>
          <a:p>
            <a:pPr algn="ctr" eaLnBrk="1" hangingPunct="1">
              <a:defRPr/>
            </a:pPr>
            <a:r>
              <a:rPr lang="ja-JP" altLang="en-US" sz="1100" dirty="0">
                <a:solidFill>
                  <a:schemeClr val="bg1"/>
                </a:solidFill>
                <a:latin typeface="+mj-ea"/>
                <a:ea typeface="+mj-ea"/>
              </a:rPr>
              <a:t>タイトル</a:t>
            </a:r>
          </a:p>
        </p:txBody>
      </p:sp>
      <p:sp>
        <p:nvSpPr>
          <p:cNvPr id="78" name="テキスト ボックス 11"/>
          <p:cNvSpPr txBox="1">
            <a:spLocks noChangeArrowheads="1"/>
          </p:cNvSpPr>
          <p:nvPr/>
        </p:nvSpPr>
        <p:spPr bwMode="auto">
          <a:xfrm>
            <a:off x="1236602" y="5316237"/>
            <a:ext cx="886555" cy="241980"/>
          </a:xfrm>
          <a:prstGeom prst="rect">
            <a:avLst/>
          </a:prstGeom>
          <a:solidFill>
            <a:srgbClr val="EE86A7"/>
          </a:solidFill>
          <a:ln w="9525">
            <a:noFill/>
            <a:miter lim="800000"/>
            <a:headEnd/>
            <a:tailEnd/>
          </a:ln>
        </p:spPr>
        <p:txBody>
          <a:bodyPr wrap="square" tIns="36000" bIns="36000">
            <a:spAutoFit/>
          </a:bodyPr>
          <a:lstStyle/>
          <a:p>
            <a:pPr algn="ctr" eaLnBrk="1" hangingPunct="1">
              <a:defRPr/>
            </a:pPr>
            <a:r>
              <a:rPr lang="ja-JP" altLang="en-US" sz="1100" dirty="0">
                <a:solidFill>
                  <a:schemeClr val="bg1"/>
                </a:solidFill>
                <a:latin typeface="+mj-ea"/>
                <a:ea typeface="+mj-ea"/>
              </a:rPr>
              <a:t>学習指導案</a:t>
            </a:r>
          </a:p>
        </p:txBody>
      </p:sp>
      <p:sp>
        <p:nvSpPr>
          <p:cNvPr id="79" name="テキスト ボックス 11"/>
          <p:cNvSpPr txBox="1">
            <a:spLocks noChangeArrowheads="1"/>
          </p:cNvSpPr>
          <p:nvPr/>
        </p:nvSpPr>
        <p:spPr bwMode="auto">
          <a:xfrm>
            <a:off x="1236600" y="5856430"/>
            <a:ext cx="886557" cy="241980"/>
          </a:xfrm>
          <a:prstGeom prst="rect">
            <a:avLst/>
          </a:prstGeom>
          <a:solidFill>
            <a:srgbClr val="EE86A7"/>
          </a:solidFill>
          <a:ln w="9525">
            <a:noFill/>
            <a:miter lim="800000"/>
            <a:headEnd/>
            <a:tailEnd/>
          </a:ln>
        </p:spPr>
        <p:txBody>
          <a:bodyPr wrap="square" tIns="36000" bIns="36000">
            <a:spAutoFit/>
          </a:bodyPr>
          <a:lstStyle/>
          <a:p>
            <a:pPr algn="ctr">
              <a:defRPr/>
            </a:pPr>
            <a:r>
              <a:rPr lang="ja-JP" altLang="en-US" sz="1100" dirty="0" smtClean="0">
                <a:solidFill>
                  <a:schemeClr val="bg1"/>
                </a:solidFill>
                <a:latin typeface="+mj-ea"/>
                <a:ea typeface="+mj-ea"/>
              </a:rPr>
              <a:t>使用教材</a:t>
            </a:r>
            <a:endParaRPr lang="ja-JP" altLang="en-US" sz="1100" dirty="0">
              <a:solidFill>
                <a:schemeClr val="bg1"/>
              </a:solidFill>
              <a:latin typeface="+mj-ea"/>
              <a:ea typeface="+mj-ea"/>
            </a:endParaRPr>
          </a:p>
        </p:txBody>
      </p:sp>
      <p:sp>
        <p:nvSpPr>
          <p:cNvPr id="86" name="テキスト ボックス 11"/>
          <p:cNvSpPr txBox="1">
            <a:spLocks noChangeArrowheads="1"/>
          </p:cNvSpPr>
          <p:nvPr/>
        </p:nvSpPr>
        <p:spPr bwMode="auto">
          <a:xfrm>
            <a:off x="1230425" y="7014902"/>
            <a:ext cx="897291" cy="241980"/>
          </a:xfrm>
          <a:prstGeom prst="rect">
            <a:avLst/>
          </a:prstGeom>
          <a:solidFill>
            <a:srgbClr val="28B47A"/>
          </a:solidFill>
          <a:ln w="9525">
            <a:noFill/>
            <a:miter lim="800000"/>
            <a:headEnd/>
            <a:tailEnd/>
          </a:ln>
        </p:spPr>
        <p:txBody>
          <a:bodyPr wrap="square" tIns="36000" bIns="36000">
            <a:spAutoFit/>
          </a:bodyPr>
          <a:lstStyle/>
          <a:p>
            <a:pPr algn="ctr" eaLnBrk="1" hangingPunct="1">
              <a:defRPr/>
            </a:pPr>
            <a:r>
              <a:rPr lang="ja-JP" altLang="en-US" sz="1100" dirty="0">
                <a:solidFill>
                  <a:schemeClr val="bg1"/>
                </a:solidFill>
                <a:latin typeface="+mj-ea"/>
                <a:ea typeface="+mj-ea"/>
              </a:rPr>
              <a:t>学習目標</a:t>
            </a:r>
          </a:p>
        </p:txBody>
      </p:sp>
      <p:sp>
        <p:nvSpPr>
          <p:cNvPr id="87" name="テキスト ボックス 11"/>
          <p:cNvSpPr txBox="1">
            <a:spLocks noChangeArrowheads="1"/>
          </p:cNvSpPr>
          <p:nvPr/>
        </p:nvSpPr>
        <p:spPr bwMode="auto">
          <a:xfrm>
            <a:off x="1236602" y="6425772"/>
            <a:ext cx="896688" cy="241980"/>
          </a:xfrm>
          <a:prstGeom prst="rect">
            <a:avLst/>
          </a:prstGeom>
          <a:solidFill>
            <a:srgbClr val="28B47A"/>
          </a:solidFill>
          <a:ln w="9525">
            <a:noFill/>
            <a:miter lim="800000"/>
            <a:headEnd/>
            <a:tailEnd/>
          </a:ln>
        </p:spPr>
        <p:txBody>
          <a:bodyPr wrap="square" tIns="36000" bIns="36000">
            <a:spAutoFit/>
          </a:bodyPr>
          <a:lstStyle/>
          <a:p>
            <a:pPr algn="ctr" eaLnBrk="1" hangingPunct="1">
              <a:defRPr/>
            </a:pPr>
            <a:r>
              <a:rPr lang="ja-JP" altLang="en-US" sz="1100" dirty="0">
                <a:solidFill>
                  <a:schemeClr val="bg1"/>
                </a:solidFill>
                <a:latin typeface="+mj-ea"/>
                <a:ea typeface="+mj-ea"/>
              </a:rPr>
              <a:t>タイトル</a:t>
            </a:r>
          </a:p>
        </p:txBody>
      </p:sp>
      <p:sp>
        <p:nvSpPr>
          <p:cNvPr id="88" name="テキスト ボックス 11"/>
          <p:cNvSpPr txBox="1">
            <a:spLocks noChangeArrowheads="1"/>
          </p:cNvSpPr>
          <p:nvPr/>
        </p:nvSpPr>
        <p:spPr bwMode="auto">
          <a:xfrm>
            <a:off x="1231193" y="7858412"/>
            <a:ext cx="896523" cy="241980"/>
          </a:xfrm>
          <a:prstGeom prst="rect">
            <a:avLst/>
          </a:prstGeom>
          <a:solidFill>
            <a:srgbClr val="28B47A"/>
          </a:solidFill>
          <a:ln w="9525">
            <a:noFill/>
            <a:miter lim="800000"/>
            <a:headEnd/>
            <a:tailEnd/>
          </a:ln>
        </p:spPr>
        <p:txBody>
          <a:bodyPr wrap="square" tIns="36000" bIns="36000">
            <a:spAutoFit/>
          </a:bodyPr>
          <a:lstStyle/>
          <a:p>
            <a:pPr algn="ctr" eaLnBrk="1" hangingPunct="1">
              <a:defRPr/>
            </a:pPr>
            <a:r>
              <a:rPr lang="ja-JP" altLang="en-US" sz="1100" dirty="0">
                <a:solidFill>
                  <a:schemeClr val="bg1"/>
                </a:solidFill>
                <a:latin typeface="+mj-ea"/>
                <a:ea typeface="+mj-ea"/>
              </a:rPr>
              <a:t>学習指導案</a:t>
            </a:r>
          </a:p>
        </p:txBody>
      </p:sp>
      <p:sp>
        <p:nvSpPr>
          <p:cNvPr id="62" name="正方形/長方形 61"/>
          <p:cNvSpPr/>
          <p:nvPr/>
        </p:nvSpPr>
        <p:spPr>
          <a:xfrm>
            <a:off x="1230083" y="611841"/>
            <a:ext cx="5547153" cy="646324"/>
          </a:xfrm>
          <a:prstGeom prst="rect">
            <a:avLst/>
          </a:prstGeom>
          <a:solidFill>
            <a:srgbClr val="FFC000"/>
          </a:solidFill>
          <a:ln w="95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a:solidFill>
                  <a:schemeClr val="tx1"/>
                </a:solidFill>
              </a:rPr>
              <a:t>ICT</a:t>
            </a:r>
            <a:r>
              <a:rPr lang="ja-JP" altLang="en-US" sz="1200" dirty="0">
                <a:solidFill>
                  <a:schemeClr val="tx1"/>
                </a:solidFill>
              </a:rPr>
              <a:t>教材を使った３ステップの学習に</a:t>
            </a:r>
            <a:r>
              <a:rPr lang="ja-JP" altLang="en-US" sz="1200" dirty="0" smtClean="0">
                <a:solidFill>
                  <a:schemeClr val="tx1"/>
                </a:solidFill>
              </a:rPr>
              <a:t>よって、大雨に</a:t>
            </a:r>
            <a:r>
              <a:rPr lang="ja-JP" altLang="en-US" sz="1200" dirty="0">
                <a:solidFill>
                  <a:schemeClr val="tx1"/>
                </a:solidFill>
              </a:rPr>
              <a:t>よって</a:t>
            </a:r>
            <a:r>
              <a:rPr lang="ja-JP" altLang="en-US" sz="1200" dirty="0" smtClean="0">
                <a:solidFill>
                  <a:schemeClr val="tx1"/>
                </a:solidFill>
              </a:rPr>
              <a:t>起こる</a:t>
            </a:r>
            <a:r>
              <a:rPr lang="ja-JP" altLang="en-US" sz="1200" dirty="0" smtClean="0">
                <a:solidFill>
                  <a:schemeClr val="tx1"/>
                </a:solidFill>
              </a:rPr>
              <a:t>洪水の特徴や被害</a:t>
            </a:r>
            <a:r>
              <a:rPr lang="ja-JP" altLang="en-US" sz="1200" dirty="0">
                <a:solidFill>
                  <a:schemeClr val="tx1"/>
                </a:solidFill>
              </a:rPr>
              <a:t>・</a:t>
            </a:r>
            <a:r>
              <a:rPr lang="ja-JP" altLang="en-US" sz="1200" dirty="0" smtClean="0">
                <a:solidFill>
                  <a:schemeClr val="tx1"/>
                </a:solidFill>
              </a:rPr>
              <a:t>影響、洪水</a:t>
            </a:r>
            <a:r>
              <a:rPr lang="ja-JP" altLang="en-US" sz="1200" dirty="0" smtClean="0">
                <a:solidFill>
                  <a:schemeClr val="tx1"/>
                </a:solidFill>
              </a:rPr>
              <a:t>への</a:t>
            </a:r>
            <a:r>
              <a:rPr lang="ja-JP" altLang="en-US" sz="1200" dirty="0">
                <a:solidFill>
                  <a:schemeClr val="tx1"/>
                </a:solidFill>
              </a:rPr>
              <a:t>備えを理</a:t>
            </a:r>
            <a:r>
              <a:rPr lang="ja-JP" altLang="en-US" sz="1200" dirty="0" smtClean="0">
                <a:solidFill>
                  <a:schemeClr val="tx1"/>
                </a:solidFill>
              </a:rPr>
              <a:t>解し、大雨時の洪水に対して適切</a:t>
            </a:r>
            <a:r>
              <a:rPr lang="ja-JP" altLang="en-US" sz="1200" dirty="0">
                <a:solidFill>
                  <a:schemeClr val="tx1"/>
                </a:solidFill>
              </a:rPr>
              <a:t>な</a:t>
            </a:r>
            <a:r>
              <a:rPr lang="ja-JP" altLang="en-US" sz="1200" dirty="0" smtClean="0">
                <a:solidFill>
                  <a:schemeClr val="tx1"/>
                </a:solidFill>
              </a:rPr>
              <a:t>判断、対応能力</a:t>
            </a:r>
            <a:r>
              <a:rPr lang="ja-JP" altLang="en-US" sz="1200" dirty="0">
                <a:solidFill>
                  <a:schemeClr val="tx1"/>
                </a:solidFill>
              </a:rPr>
              <a:t>を向上させる。</a:t>
            </a:r>
          </a:p>
        </p:txBody>
      </p:sp>
      <p:sp>
        <p:nvSpPr>
          <p:cNvPr id="48" name="テキスト ボックス 11"/>
          <p:cNvSpPr txBox="1">
            <a:spLocks noChangeArrowheads="1"/>
          </p:cNvSpPr>
          <p:nvPr/>
        </p:nvSpPr>
        <p:spPr bwMode="auto">
          <a:xfrm>
            <a:off x="1236601" y="8414765"/>
            <a:ext cx="891115" cy="241980"/>
          </a:xfrm>
          <a:prstGeom prst="rect">
            <a:avLst/>
          </a:prstGeom>
          <a:solidFill>
            <a:srgbClr val="28B47A"/>
          </a:solidFill>
          <a:ln w="9525">
            <a:noFill/>
            <a:miter lim="800000"/>
            <a:headEnd/>
            <a:tailEnd/>
          </a:ln>
        </p:spPr>
        <p:txBody>
          <a:bodyPr wrap="square" tIns="36000" bIns="36000">
            <a:spAutoFit/>
          </a:bodyPr>
          <a:lstStyle/>
          <a:p>
            <a:pPr algn="ctr" eaLnBrk="1" hangingPunct="1">
              <a:defRPr/>
            </a:pPr>
            <a:r>
              <a:rPr lang="ja-JP" altLang="en-US" sz="1100" dirty="0" smtClean="0">
                <a:solidFill>
                  <a:schemeClr val="bg1"/>
                </a:solidFill>
                <a:latin typeface="+mj-ea"/>
                <a:ea typeface="+mj-ea"/>
              </a:rPr>
              <a:t>使用教材</a:t>
            </a:r>
            <a:endParaRPr lang="ja-JP" altLang="en-US" sz="1100" dirty="0">
              <a:solidFill>
                <a:schemeClr val="bg1"/>
              </a:solidFill>
              <a:latin typeface="+mj-ea"/>
              <a:ea typeface="+mj-ea"/>
            </a:endParaRPr>
          </a:p>
        </p:txBody>
      </p:sp>
      <p:sp>
        <p:nvSpPr>
          <p:cNvPr id="54" name="ホームベース 53"/>
          <p:cNvSpPr/>
          <p:nvPr/>
        </p:nvSpPr>
        <p:spPr>
          <a:xfrm>
            <a:off x="52441" y="641717"/>
            <a:ext cx="1106269" cy="329883"/>
          </a:xfrm>
          <a:prstGeom prst="homePlate">
            <a:avLst/>
          </a:prstGeom>
          <a:solidFill>
            <a:srgbClr val="E8322F"/>
          </a:solidFill>
          <a:ln w="95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rPr>
              <a:t>ねら</a:t>
            </a:r>
            <a:r>
              <a:rPr lang="ja-JP" altLang="en-US" sz="1600" b="1" dirty="0">
                <a:solidFill>
                  <a:schemeClr val="bg1"/>
                </a:solidFill>
              </a:rPr>
              <a:t>い</a:t>
            </a:r>
            <a:endParaRPr kumimoji="1" lang="ja-JP" altLang="en-US" sz="1600" b="1" dirty="0">
              <a:solidFill>
                <a:schemeClr val="bg1"/>
              </a:solidFill>
            </a:endParaRPr>
          </a:p>
        </p:txBody>
      </p:sp>
      <p:cxnSp>
        <p:nvCxnSpPr>
          <p:cNvPr id="55" name="直線矢印コネクタ 54"/>
          <p:cNvCxnSpPr/>
          <p:nvPr/>
        </p:nvCxnSpPr>
        <p:spPr>
          <a:xfrm>
            <a:off x="589016" y="2627784"/>
            <a:ext cx="7772" cy="1202096"/>
          </a:xfrm>
          <a:prstGeom prst="straightConnector1">
            <a:avLst/>
          </a:prstGeom>
          <a:ln w="88900" cap="rnd">
            <a:solidFill>
              <a:srgbClr val="C00000"/>
            </a:solidFill>
            <a:prstDash val="sysDot"/>
            <a:bevel/>
            <a:headEnd w="med" len="sm"/>
            <a:tailEnd type="triangle" w="med" len="med"/>
          </a:ln>
        </p:spPr>
        <p:style>
          <a:lnRef idx="1">
            <a:schemeClr val="accent1"/>
          </a:lnRef>
          <a:fillRef idx="0">
            <a:schemeClr val="accent1"/>
          </a:fillRef>
          <a:effectRef idx="0">
            <a:schemeClr val="accent1"/>
          </a:effectRef>
          <a:fontRef idx="minor">
            <a:schemeClr val="tx1"/>
          </a:fontRef>
        </p:style>
      </p:cxnSp>
      <p:grpSp>
        <p:nvGrpSpPr>
          <p:cNvPr id="56" name="グループ化 55"/>
          <p:cNvGrpSpPr/>
          <p:nvPr/>
        </p:nvGrpSpPr>
        <p:grpSpPr>
          <a:xfrm>
            <a:off x="39266" y="1319484"/>
            <a:ext cx="1140725" cy="1200459"/>
            <a:chOff x="39267" y="1319484"/>
            <a:chExt cx="972679" cy="1023613"/>
          </a:xfrm>
        </p:grpSpPr>
        <p:sp>
          <p:nvSpPr>
            <p:cNvPr id="59" name="弦 58"/>
            <p:cNvSpPr/>
            <p:nvPr/>
          </p:nvSpPr>
          <p:spPr>
            <a:xfrm>
              <a:off x="40807" y="1319484"/>
              <a:ext cx="967496" cy="994365"/>
            </a:xfrm>
            <a:prstGeom prst="chord">
              <a:avLst>
                <a:gd name="adj1" fmla="val 1168272"/>
                <a:gd name="adj2" fmla="val 9631728"/>
              </a:avLst>
            </a:prstGeom>
            <a:solidFill>
              <a:schemeClr val="accent1"/>
            </a:solidFill>
            <a:ln w="3175">
              <a:solidFill>
                <a:schemeClr val="accent1"/>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1" name="弦 60"/>
            <p:cNvSpPr/>
            <p:nvPr/>
          </p:nvSpPr>
          <p:spPr>
            <a:xfrm rot="10800000">
              <a:off x="39267" y="1348732"/>
              <a:ext cx="967496" cy="994365"/>
            </a:xfrm>
            <a:prstGeom prst="chord">
              <a:avLst>
                <a:gd name="adj1" fmla="val 1168272"/>
                <a:gd name="adj2" fmla="val 9631728"/>
              </a:avLst>
            </a:prstGeom>
            <a:solidFill>
              <a:schemeClr val="accent1"/>
            </a:solidFill>
            <a:ln w="3175">
              <a:solidFill>
                <a:schemeClr val="accent1"/>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4" name="楕円 63"/>
            <p:cNvSpPr/>
            <p:nvPr/>
          </p:nvSpPr>
          <p:spPr>
            <a:xfrm>
              <a:off x="44450" y="1349482"/>
              <a:ext cx="959389" cy="964279"/>
            </a:xfrm>
            <a:prstGeom prst="ellipse">
              <a:avLst/>
            </a:prstGeom>
            <a:noFill/>
            <a:ln w="9525">
              <a:solidFill>
                <a:schemeClr val="tx2"/>
              </a:solidFill>
            </a:ln>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ja-JP" altLang="en-US" dirty="0"/>
            </a:p>
          </p:txBody>
        </p:sp>
        <p:sp>
          <p:nvSpPr>
            <p:cNvPr id="65" name="正方形/長方形 64"/>
            <p:cNvSpPr/>
            <p:nvPr/>
          </p:nvSpPr>
          <p:spPr>
            <a:xfrm>
              <a:off x="52557" y="1698660"/>
              <a:ext cx="959389" cy="288680"/>
            </a:xfrm>
            <a:prstGeom prst="rect">
              <a:avLst/>
            </a:prstGeom>
          </p:spPr>
          <p:txBody>
            <a:bodyPr wrap="square">
              <a:spAutoFit/>
            </a:bodyPr>
            <a:lstStyle/>
            <a:p>
              <a:pPr algn="ctr"/>
              <a:r>
                <a:rPr lang="ja-JP" altLang="en-US" sz="1600" b="1" dirty="0" smtClean="0">
                  <a:solidFill>
                    <a:schemeClr val="tx2"/>
                  </a:solidFill>
                </a:rPr>
                <a:t>ステップ１ </a:t>
              </a:r>
              <a:endParaRPr lang="ja-JP" altLang="en-US" sz="1600" b="1" dirty="0">
                <a:solidFill>
                  <a:schemeClr val="tx2"/>
                </a:solidFill>
              </a:endParaRPr>
            </a:p>
          </p:txBody>
        </p:sp>
        <p:sp>
          <p:nvSpPr>
            <p:cNvPr id="68" name="正方形/長方形 67"/>
            <p:cNvSpPr/>
            <p:nvPr/>
          </p:nvSpPr>
          <p:spPr>
            <a:xfrm>
              <a:off x="52012" y="1993587"/>
              <a:ext cx="958113" cy="216510"/>
            </a:xfrm>
            <a:prstGeom prst="rect">
              <a:avLst/>
            </a:prstGeom>
          </p:spPr>
          <p:txBody>
            <a:bodyPr wrap="square">
              <a:spAutoFit/>
            </a:bodyPr>
            <a:lstStyle/>
            <a:p>
              <a:pPr algn="ctr"/>
              <a:r>
                <a:rPr lang="ja-JP" altLang="en-US" sz="1050" dirty="0">
                  <a:solidFill>
                    <a:schemeClr val="bg1"/>
                  </a:solidFill>
                </a:rPr>
                <a:t>事前学習１</a:t>
              </a:r>
            </a:p>
          </p:txBody>
        </p:sp>
      </p:grpSp>
      <p:grpSp>
        <p:nvGrpSpPr>
          <p:cNvPr id="69" name="グループ化 68"/>
          <p:cNvGrpSpPr/>
          <p:nvPr/>
        </p:nvGrpSpPr>
        <p:grpSpPr>
          <a:xfrm>
            <a:off x="35741" y="3883600"/>
            <a:ext cx="1131441" cy="1191441"/>
            <a:chOff x="36238" y="3874615"/>
            <a:chExt cx="972064" cy="1023612"/>
          </a:xfrm>
        </p:grpSpPr>
        <p:sp>
          <p:nvSpPr>
            <p:cNvPr id="70" name="弦 69"/>
            <p:cNvSpPr/>
            <p:nvPr/>
          </p:nvSpPr>
          <p:spPr>
            <a:xfrm rot="10800000">
              <a:off x="39266" y="3903862"/>
              <a:ext cx="968274" cy="994365"/>
            </a:xfrm>
            <a:prstGeom prst="chord">
              <a:avLst>
                <a:gd name="adj1" fmla="val 1168272"/>
                <a:gd name="adj2" fmla="val 9631728"/>
              </a:avLst>
            </a:prstGeom>
            <a:solidFill>
              <a:srgbClr val="EE86A7"/>
            </a:solidFill>
            <a:ln w="3175">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5" name="楕円 84"/>
            <p:cNvSpPr/>
            <p:nvPr/>
          </p:nvSpPr>
          <p:spPr>
            <a:xfrm>
              <a:off x="44449" y="3904613"/>
              <a:ext cx="959389" cy="964279"/>
            </a:xfrm>
            <a:prstGeom prst="ellipse">
              <a:avLst/>
            </a:prstGeom>
            <a:noFill/>
            <a:ln w="9525">
              <a:solidFill>
                <a:srgbClr val="EE86A7"/>
              </a:solidFill>
            </a:ln>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ja-JP" altLang="en-US" dirty="0"/>
            </a:p>
          </p:txBody>
        </p:sp>
        <p:sp>
          <p:nvSpPr>
            <p:cNvPr id="89" name="弦 88"/>
            <p:cNvSpPr/>
            <p:nvPr/>
          </p:nvSpPr>
          <p:spPr>
            <a:xfrm>
              <a:off x="40806" y="3874615"/>
              <a:ext cx="967496" cy="994365"/>
            </a:xfrm>
            <a:prstGeom prst="chord">
              <a:avLst>
                <a:gd name="adj1" fmla="val 1168272"/>
                <a:gd name="adj2" fmla="val 9631728"/>
              </a:avLst>
            </a:prstGeom>
            <a:solidFill>
              <a:srgbClr val="EE86A7"/>
            </a:solidFill>
            <a:ln w="3175">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0" name="正方形/長方形 89"/>
            <p:cNvSpPr/>
            <p:nvPr/>
          </p:nvSpPr>
          <p:spPr>
            <a:xfrm>
              <a:off x="36238" y="4255997"/>
              <a:ext cx="959389" cy="290865"/>
            </a:xfrm>
            <a:prstGeom prst="rect">
              <a:avLst/>
            </a:prstGeom>
            <a:ln>
              <a:noFill/>
            </a:ln>
          </p:spPr>
          <p:txBody>
            <a:bodyPr wrap="square">
              <a:spAutoFit/>
            </a:bodyPr>
            <a:lstStyle/>
            <a:p>
              <a:pPr algn="ctr"/>
              <a:r>
                <a:rPr lang="ja-JP" altLang="en-US" sz="1600" b="1" dirty="0" smtClean="0">
                  <a:solidFill>
                    <a:srgbClr val="EE86A7"/>
                  </a:solidFill>
                </a:rPr>
                <a:t>ステップ２ </a:t>
              </a:r>
              <a:endParaRPr lang="ja-JP" altLang="en-US" sz="1600" b="1" dirty="0">
                <a:solidFill>
                  <a:srgbClr val="EE86A7"/>
                </a:solidFill>
              </a:endParaRPr>
            </a:p>
          </p:txBody>
        </p:sp>
        <p:sp>
          <p:nvSpPr>
            <p:cNvPr id="91" name="正方形/長方形 90"/>
            <p:cNvSpPr/>
            <p:nvPr/>
          </p:nvSpPr>
          <p:spPr>
            <a:xfrm>
              <a:off x="50586" y="4540281"/>
              <a:ext cx="957336" cy="218149"/>
            </a:xfrm>
            <a:prstGeom prst="rect">
              <a:avLst/>
            </a:prstGeom>
          </p:spPr>
          <p:txBody>
            <a:bodyPr wrap="square">
              <a:spAutoFit/>
            </a:bodyPr>
            <a:lstStyle/>
            <a:p>
              <a:pPr algn="ctr"/>
              <a:r>
                <a:rPr lang="ja-JP" altLang="en-US" sz="1050" dirty="0" smtClean="0">
                  <a:solidFill>
                    <a:schemeClr val="bg1"/>
                  </a:solidFill>
                </a:rPr>
                <a:t>事前学習２</a:t>
              </a:r>
              <a:endParaRPr lang="ja-JP" altLang="en-US" sz="1050" dirty="0">
                <a:solidFill>
                  <a:schemeClr val="bg1"/>
                </a:solidFill>
              </a:endParaRPr>
            </a:p>
          </p:txBody>
        </p:sp>
      </p:grpSp>
      <p:grpSp>
        <p:nvGrpSpPr>
          <p:cNvPr id="92" name="グループ化 91"/>
          <p:cNvGrpSpPr/>
          <p:nvPr/>
        </p:nvGrpSpPr>
        <p:grpSpPr>
          <a:xfrm>
            <a:off x="42970" y="6437429"/>
            <a:ext cx="1115740" cy="1158907"/>
            <a:chOff x="42970" y="6445889"/>
            <a:chExt cx="971089" cy="1008660"/>
          </a:xfrm>
        </p:grpSpPr>
        <p:sp>
          <p:nvSpPr>
            <p:cNvPr id="93" name="弦 92"/>
            <p:cNvSpPr/>
            <p:nvPr/>
          </p:nvSpPr>
          <p:spPr>
            <a:xfrm>
              <a:off x="46563" y="6445889"/>
              <a:ext cx="967496" cy="994365"/>
            </a:xfrm>
            <a:prstGeom prst="chord">
              <a:avLst>
                <a:gd name="adj1" fmla="val 1168272"/>
                <a:gd name="adj2" fmla="val 9631728"/>
              </a:avLst>
            </a:prstGeom>
            <a:solidFill>
              <a:srgbClr val="28B47A"/>
            </a:solidFill>
            <a:ln w="3175">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4" name="弦 93"/>
            <p:cNvSpPr/>
            <p:nvPr/>
          </p:nvSpPr>
          <p:spPr>
            <a:xfrm rot="10800000">
              <a:off x="42970" y="6460184"/>
              <a:ext cx="967496" cy="994365"/>
            </a:xfrm>
            <a:prstGeom prst="chord">
              <a:avLst>
                <a:gd name="adj1" fmla="val 1168272"/>
                <a:gd name="adj2" fmla="val 9631728"/>
              </a:avLst>
            </a:prstGeom>
            <a:solidFill>
              <a:srgbClr val="28B47A"/>
            </a:solidFill>
            <a:ln w="3175">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5" name="楕円 94"/>
            <p:cNvSpPr/>
            <p:nvPr/>
          </p:nvSpPr>
          <p:spPr>
            <a:xfrm>
              <a:off x="48153" y="6460934"/>
              <a:ext cx="959389" cy="964279"/>
            </a:xfrm>
            <a:prstGeom prst="ellipse">
              <a:avLst/>
            </a:prstGeom>
            <a:noFill/>
            <a:ln w="9525">
              <a:solidFill>
                <a:srgbClr val="28B47A"/>
              </a:solidFill>
            </a:ln>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ja-JP" altLang="en-US" dirty="0"/>
            </a:p>
          </p:txBody>
        </p:sp>
        <p:sp>
          <p:nvSpPr>
            <p:cNvPr id="96" name="正方形/長方形 95"/>
            <p:cNvSpPr/>
            <p:nvPr/>
          </p:nvSpPr>
          <p:spPr>
            <a:xfrm>
              <a:off x="48153" y="6810350"/>
              <a:ext cx="959389" cy="294662"/>
            </a:xfrm>
            <a:prstGeom prst="rect">
              <a:avLst/>
            </a:prstGeom>
            <a:ln>
              <a:noFill/>
            </a:ln>
          </p:spPr>
          <p:txBody>
            <a:bodyPr wrap="square">
              <a:spAutoFit/>
            </a:bodyPr>
            <a:lstStyle/>
            <a:p>
              <a:pPr algn="ctr"/>
              <a:r>
                <a:rPr lang="ja-JP" altLang="en-US" sz="1600" b="1" dirty="0" smtClean="0">
                  <a:solidFill>
                    <a:srgbClr val="28B47A"/>
                  </a:solidFill>
                </a:rPr>
                <a:t>ステップ３ </a:t>
              </a:r>
              <a:endParaRPr lang="ja-JP" altLang="en-US" sz="1600" b="1" dirty="0">
                <a:solidFill>
                  <a:srgbClr val="28B47A"/>
                </a:solidFill>
              </a:endParaRPr>
            </a:p>
          </p:txBody>
        </p:sp>
        <p:sp>
          <p:nvSpPr>
            <p:cNvPr id="97" name="正方形/長方形 96"/>
            <p:cNvSpPr/>
            <p:nvPr/>
          </p:nvSpPr>
          <p:spPr>
            <a:xfrm>
              <a:off x="48152" y="7073323"/>
              <a:ext cx="961758" cy="214300"/>
            </a:xfrm>
            <a:prstGeom prst="rect">
              <a:avLst/>
            </a:prstGeom>
          </p:spPr>
          <p:txBody>
            <a:bodyPr wrap="square">
              <a:spAutoFit/>
            </a:bodyPr>
            <a:lstStyle/>
            <a:p>
              <a:pPr algn="ctr"/>
              <a:r>
                <a:rPr lang="ja-JP" altLang="en-US" sz="1000" dirty="0" smtClean="0">
                  <a:solidFill>
                    <a:schemeClr val="bg1"/>
                  </a:solidFill>
                </a:rPr>
                <a:t>グループワーク</a:t>
              </a:r>
              <a:endParaRPr lang="ja-JP" altLang="en-US" sz="1000" dirty="0">
                <a:solidFill>
                  <a:schemeClr val="bg1"/>
                </a:solidFill>
              </a:endParaRPr>
            </a:p>
          </p:txBody>
        </p:sp>
      </p:grpSp>
      <p:sp>
        <p:nvSpPr>
          <p:cNvPr id="99" name="テキスト ボックス 11"/>
          <p:cNvSpPr txBox="1">
            <a:spLocks noChangeArrowheads="1"/>
          </p:cNvSpPr>
          <p:nvPr/>
        </p:nvSpPr>
        <p:spPr bwMode="auto">
          <a:xfrm>
            <a:off x="210144" y="8622532"/>
            <a:ext cx="773287" cy="288147"/>
          </a:xfrm>
          <a:prstGeom prst="rect">
            <a:avLst/>
          </a:prstGeom>
          <a:solidFill>
            <a:schemeClr val="tx1"/>
          </a:solidFill>
          <a:ln w="9525">
            <a:solidFill>
              <a:schemeClr val="tx1"/>
            </a:solidFill>
            <a:miter lim="800000"/>
            <a:headEnd/>
            <a:tailEnd/>
          </a:ln>
        </p:spPr>
        <p:txBody>
          <a:bodyPr wrap="square" tIns="36000" bIns="36000">
            <a:spAutoFit/>
          </a:bodyPr>
          <a:lstStyle/>
          <a:p>
            <a:pPr algn="ctr" eaLnBrk="1" hangingPunct="1">
              <a:defRPr/>
            </a:pPr>
            <a:r>
              <a:rPr lang="ja-JP" altLang="en-US" sz="1400" b="1" dirty="0" smtClean="0">
                <a:solidFill>
                  <a:schemeClr val="bg1"/>
                </a:solidFill>
                <a:latin typeface="ＭＳ ゴシック" panose="020B0609070205080204" pitchFamily="49" charset="-128"/>
                <a:ea typeface="ＭＳ ゴシック" panose="020B0609070205080204" pitchFamily="49" charset="-128"/>
              </a:rPr>
              <a:t>継続</a:t>
            </a:r>
            <a:endParaRPr lang="ja-JP" altLang="en-US" sz="1400" b="1" dirty="0">
              <a:solidFill>
                <a:schemeClr val="bg1"/>
              </a:solidFill>
              <a:latin typeface="ＭＳ ゴシック" panose="020B0609070205080204" pitchFamily="49" charset="-128"/>
              <a:ea typeface="ＭＳ ゴシック" panose="020B0609070205080204" pitchFamily="49" charset="-128"/>
            </a:endParaRPr>
          </a:p>
        </p:txBody>
      </p:sp>
      <p:cxnSp>
        <p:nvCxnSpPr>
          <p:cNvPr id="101" name="直線矢印コネクタ 100"/>
          <p:cNvCxnSpPr/>
          <p:nvPr/>
        </p:nvCxnSpPr>
        <p:spPr>
          <a:xfrm>
            <a:off x="590829" y="5140985"/>
            <a:ext cx="7772" cy="1202096"/>
          </a:xfrm>
          <a:prstGeom prst="straightConnector1">
            <a:avLst/>
          </a:prstGeom>
          <a:ln w="88900" cap="rnd">
            <a:solidFill>
              <a:srgbClr val="C00000"/>
            </a:solidFill>
            <a:prstDash val="sysDot"/>
            <a:bevel/>
            <a:headEnd w="med" len="sm"/>
            <a:tailEnd type="triangle" w="med" len="med"/>
          </a:ln>
        </p:spPr>
        <p:style>
          <a:lnRef idx="1">
            <a:schemeClr val="accent1"/>
          </a:lnRef>
          <a:fillRef idx="0">
            <a:schemeClr val="accent1"/>
          </a:fillRef>
          <a:effectRef idx="0">
            <a:schemeClr val="accent1"/>
          </a:effectRef>
          <a:fontRef idx="minor">
            <a:schemeClr val="tx1"/>
          </a:fontRef>
        </p:style>
      </p:cxnSp>
      <p:sp>
        <p:nvSpPr>
          <p:cNvPr id="3" name="正方形/長方形 2"/>
          <p:cNvSpPr/>
          <p:nvPr/>
        </p:nvSpPr>
        <p:spPr>
          <a:xfrm>
            <a:off x="2143996" y="6027772"/>
            <a:ext cx="696024" cy="184666"/>
          </a:xfrm>
          <a:prstGeom prst="rect">
            <a:avLst/>
          </a:prstGeom>
        </p:spPr>
        <p:txBody>
          <a:bodyPr wrap="none">
            <a:spAutoFit/>
          </a:bodyPr>
          <a:lstStyle/>
          <a:p>
            <a:r>
              <a:rPr lang="ja-JP" altLang="en-US" sz="600" dirty="0" smtClean="0"/>
              <a:t>ユーアットリスク</a:t>
            </a:r>
            <a:endParaRPr lang="ja-JP" altLang="en-US" sz="600" dirty="0"/>
          </a:p>
        </p:txBody>
      </p:sp>
      <p:sp>
        <p:nvSpPr>
          <p:cNvPr id="60" name="テキスト ボックス 11"/>
          <p:cNvSpPr txBox="1">
            <a:spLocks noChangeArrowheads="1"/>
          </p:cNvSpPr>
          <p:nvPr/>
        </p:nvSpPr>
        <p:spPr bwMode="auto">
          <a:xfrm>
            <a:off x="1246752" y="8115383"/>
            <a:ext cx="3557644" cy="253916"/>
          </a:xfrm>
          <a:prstGeom prst="rect">
            <a:avLst/>
          </a:prstGeom>
          <a:noFill/>
          <a:ln w="9525">
            <a:noFill/>
            <a:miter lim="800000"/>
            <a:headEnd/>
            <a:tailEnd/>
          </a:ln>
        </p:spPr>
        <p:txBody>
          <a:bodyPr wrap="square">
            <a:spAutoFit/>
          </a:bodyPr>
          <a:lstStyle/>
          <a:p>
            <a:pPr eaLnBrk="1" hangingPunct="1">
              <a:defRPr/>
            </a:pPr>
            <a:r>
              <a:rPr lang="ja-JP" altLang="en-US" sz="1050" dirty="0" smtClean="0">
                <a:latin typeface="+mj-ea"/>
              </a:rPr>
              <a:t>ステップ</a:t>
            </a:r>
            <a:r>
              <a:rPr lang="en-US" altLang="ja-JP" sz="1050" dirty="0" smtClean="0">
                <a:latin typeface="+mj-ea"/>
              </a:rPr>
              <a:t>3</a:t>
            </a:r>
            <a:r>
              <a:rPr lang="ja-JP" altLang="en-US" sz="1050" dirty="0" smtClean="0">
                <a:latin typeface="+mj-ea"/>
              </a:rPr>
              <a:t>・</a:t>
            </a:r>
            <a:r>
              <a:rPr lang="ja-JP" altLang="en-US" sz="1050" dirty="0">
                <a:latin typeface="+mj-ea"/>
              </a:rPr>
              <a:t>学習指導案</a:t>
            </a:r>
            <a:r>
              <a:rPr lang="ja-JP" altLang="ja-JP" sz="1050" dirty="0" smtClean="0">
                <a:latin typeface="+mj-ea"/>
              </a:rPr>
              <a:t>（</a:t>
            </a:r>
            <a:r>
              <a:rPr lang="en-US" altLang="ja-JP" sz="1050" dirty="0" smtClean="0">
                <a:latin typeface="+mj-ea"/>
              </a:rPr>
              <a:t>50</a:t>
            </a:r>
            <a:r>
              <a:rPr lang="ja-JP" altLang="ja-JP" sz="1050" dirty="0" smtClean="0">
                <a:latin typeface="+mj-ea"/>
              </a:rPr>
              <a:t>分</a:t>
            </a:r>
            <a:r>
              <a:rPr lang="ja-JP" altLang="ja-JP" sz="1050" dirty="0">
                <a:latin typeface="+mj-ea"/>
              </a:rPr>
              <a:t>）</a:t>
            </a:r>
            <a:endParaRPr lang="ja-JP" altLang="en-US" sz="1050" dirty="0">
              <a:latin typeface="+mj-ea"/>
              <a:ea typeface="+mj-ea"/>
            </a:endParaRPr>
          </a:p>
        </p:txBody>
      </p:sp>
      <p:sp>
        <p:nvSpPr>
          <p:cNvPr id="63" name="テキスト ボックス 11"/>
          <p:cNvSpPr txBox="1">
            <a:spLocks noChangeArrowheads="1"/>
          </p:cNvSpPr>
          <p:nvPr/>
        </p:nvSpPr>
        <p:spPr bwMode="auto">
          <a:xfrm>
            <a:off x="1260340" y="8675086"/>
            <a:ext cx="5553210" cy="253916"/>
          </a:xfrm>
          <a:prstGeom prst="rect">
            <a:avLst/>
          </a:prstGeom>
          <a:noFill/>
          <a:ln w="9525">
            <a:noFill/>
            <a:miter lim="800000"/>
            <a:headEnd/>
            <a:tailEnd/>
          </a:ln>
        </p:spPr>
        <p:txBody>
          <a:bodyPr wrap="square">
            <a:spAutoFit/>
          </a:bodyPr>
          <a:lstStyle/>
          <a:p>
            <a:pPr>
              <a:defRPr/>
            </a:pPr>
            <a:r>
              <a:rPr lang="ja-JP" altLang="en-US" sz="1050" dirty="0" smtClean="0">
                <a:latin typeface="+mj-ea"/>
                <a:ea typeface="+mj-ea"/>
              </a:rPr>
              <a:t>デジタル教材</a:t>
            </a:r>
            <a:r>
              <a:rPr lang="ja-JP" altLang="en-US" sz="1050" dirty="0" smtClean="0">
                <a:latin typeface="+mj-ea"/>
                <a:ea typeface="ＭＳ Ｐゴシック" charset="-128"/>
              </a:rPr>
              <a:t> 「</a:t>
            </a:r>
            <a:r>
              <a:rPr lang="en-US" altLang="ja-JP" sz="1050" dirty="0" smtClean="0">
                <a:latin typeface="+mj-ea"/>
                <a:ea typeface="+mj-ea"/>
              </a:rPr>
              <a:t>YOU@RISK</a:t>
            </a:r>
            <a:r>
              <a:rPr lang="ja-JP" altLang="en-US" sz="1050" dirty="0" smtClean="0">
                <a:latin typeface="+mj-ea"/>
                <a:ea typeface="+mj-ea"/>
              </a:rPr>
              <a:t>洪水版（防災科研）」</a:t>
            </a:r>
            <a:r>
              <a:rPr lang="ja-JP" altLang="en-US" sz="1050" dirty="0">
                <a:latin typeface="+mj-ea"/>
                <a:ea typeface="+mj-ea"/>
              </a:rPr>
              <a:t>　　　　　　　　　　　　　</a:t>
            </a:r>
          </a:p>
        </p:txBody>
      </p:sp>
      <p:sp>
        <p:nvSpPr>
          <p:cNvPr id="66" name="正方形/長方形 65"/>
          <p:cNvSpPr/>
          <p:nvPr/>
        </p:nvSpPr>
        <p:spPr>
          <a:xfrm>
            <a:off x="2174253" y="8604448"/>
            <a:ext cx="696024" cy="184666"/>
          </a:xfrm>
          <a:prstGeom prst="rect">
            <a:avLst/>
          </a:prstGeom>
        </p:spPr>
        <p:txBody>
          <a:bodyPr wrap="none">
            <a:spAutoFit/>
          </a:bodyPr>
          <a:lstStyle/>
          <a:p>
            <a:r>
              <a:rPr lang="ja-JP" altLang="en-US" sz="600" dirty="0" smtClean="0"/>
              <a:t>ユーアットリスク</a:t>
            </a:r>
            <a:endParaRPr lang="ja-JP" altLang="en-US" sz="600" dirty="0"/>
          </a:p>
        </p:txBody>
      </p:sp>
    </p:spTree>
    <p:extLst>
      <p:ext uri="{BB962C8B-B14F-4D97-AF65-F5344CB8AC3E}">
        <p14:creationId xmlns:p14="http://schemas.microsoft.com/office/powerpoint/2010/main" val="42847019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descr="画面の領域"/>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84291"/>
            <a:ext cx="6858000" cy="4223227"/>
          </a:xfrm>
          <a:prstGeom prst="rect">
            <a:avLst/>
          </a:prstGeom>
          <a:ln>
            <a:solidFill>
              <a:schemeClr val="tx1"/>
            </a:solidFill>
          </a:ln>
        </p:spPr>
      </p:pic>
      <p:sp>
        <p:nvSpPr>
          <p:cNvPr id="5" name="テキスト ボックス 3"/>
          <p:cNvSpPr txBox="1">
            <a:spLocks noChangeArrowheads="1"/>
          </p:cNvSpPr>
          <p:nvPr/>
        </p:nvSpPr>
        <p:spPr bwMode="auto">
          <a:xfrm>
            <a:off x="0" y="0"/>
            <a:ext cx="6858000" cy="461665"/>
          </a:xfrm>
          <a:prstGeom prst="rect">
            <a:avLst/>
          </a:prstGeom>
          <a:solidFill>
            <a:schemeClr val="accent1">
              <a:lumMod val="50000"/>
            </a:schemeClr>
          </a:solidFill>
          <a:ln>
            <a:noFill/>
          </a:ln>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defRPr/>
            </a:pPr>
            <a:r>
              <a:rPr lang="ja-JP" altLang="en-US" sz="2400" dirty="0">
                <a:solidFill>
                  <a:schemeClr val="bg1"/>
                </a:solidFill>
                <a:latin typeface="ＭＳ ゴシック" panose="020B0609070205080204" pitchFamily="49" charset="-128"/>
                <a:ea typeface="ＭＳ ゴシック" panose="020B0609070205080204" pitchFamily="49" charset="-128"/>
              </a:rPr>
              <a:t>　</a:t>
            </a:r>
            <a:r>
              <a:rPr lang="en-US" altLang="ja-JP" sz="2000" dirty="0" smtClean="0">
                <a:solidFill>
                  <a:schemeClr val="bg1"/>
                </a:solidFill>
                <a:latin typeface="ＭＳ ゴシック" panose="020B0609070205080204" pitchFamily="49" charset="-128"/>
                <a:ea typeface="ＭＳ ゴシック" panose="020B0609070205080204" pitchFamily="49" charset="-128"/>
              </a:rPr>
              <a:t>YOU@RISK</a:t>
            </a:r>
            <a:r>
              <a:rPr lang="ja-JP" altLang="en-US" sz="2000" dirty="0" smtClean="0">
                <a:solidFill>
                  <a:schemeClr val="bg1"/>
                </a:solidFill>
                <a:latin typeface="ＭＳ ゴシック" panose="020B0609070205080204" pitchFamily="49" charset="-128"/>
                <a:ea typeface="ＭＳ ゴシック" panose="020B0609070205080204" pitchFamily="49" charset="-128"/>
              </a:rPr>
              <a:t>洪水版</a:t>
            </a:r>
            <a:endParaRPr lang="ja-JP" altLang="en-US" sz="2000" dirty="0">
              <a:solidFill>
                <a:schemeClr val="bg1"/>
              </a:solidFill>
              <a:latin typeface="ＭＳ ゴシック" panose="020B0609070205080204" pitchFamily="49" charset="-128"/>
              <a:ea typeface="ＭＳ ゴシック" panose="020B0609070205080204" pitchFamily="49" charset="-128"/>
            </a:endParaRPr>
          </a:p>
        </p:txBody>
      </p:sp>
      <p:pic>
        <p:nvPicPr>
          <p:cNvPr id="3" name="図 2" descr="画面の領域"/>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915389"/>
            <a:ext cx="6858000" cy="4193115"/>
          </a:xfrm>
          <a:prstGeom prst="rect">
            <a:avLst/>
          </a:prstGeom>
          <a:ln>
            <a:solidFill>
              <a:schemeClr val="tx1"/>
            </a:solidFill>
          </a:ln>
        </p:spPr>
      </p:pic>
    </p:spTree>
    <p:extLst>
      <p:ext uri="{BB962C8B-B14F-4D97-AF65-F5344CB8AC3E}">
        <p14:creationId xmlns:p14="http://schemas.microsoft.com/office/powerpoint/2010/main" val="3373847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1675</TotalTime>
  <Words>415</Words>
  <Application>Microsoft Office PowerPoint</Application>
  <PresentationFormat>画面に合わせる (4:3)</PresentationFormat>
  <Paragraphs>44</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ＭＳ ゴシック</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reo</dc:creator>
  <cp:lastModifiedBy>永田 俊光</cp:lastModifiedBy>
  <cp:revision>214</cp:revision>
  <dcterms:created xsi:type="dcterms:W3CDTF">2010-06-26T01:28:34Z</dcterms:created>
  <dcterms:modified xsi:type="dcterms:W3CDTF">2024-03-26T01:19:30Z</dcterms:modified>
</cp:coreProperties>
</file>