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6858000" cy="9144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6A7"/>
    <a:srgbClr val="28B47A"/>
    <a:srgbClr val="FF99FF"/>
    <a:srgbClr val="EBFFF4"/>
    <a:srgbClr val="ECF1F8"/>
    <a:srgbClr val="FFEBFF"/>
    <a:srgbClr val="00FF99"/>
    <a:srgbClr val="66FF66"/>
    <a:srgbClr val="66FF99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036" autoAdjust="0"/>
  </p:normalViewPr>
  <p:slideViewPr>
    <p:cSldViewPr>
      <p:cViewPr>
        <p:scale>
          <a:sx n="120" d="100"/>
          <a:sy n="120" d="100"/>
        </p:scale>
        <p:origin x="1272" y="-1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3C8FEA-4121-4E91-9357-E2E891E961C1}" type="datetimeFigureOut">
              <a:rPr lang="ja-JP" altLang="en-US"/>
              <a:pPr>
                <a:defRPr/>
              </a:pPr>
              <a:t>2024/2/29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1233488"/>
            <a:ext cx="24971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E5E8DF-8FF6-4D4B-A83D-FA14E4CB1A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41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CB06C9C-0572-4D45-AEE7-432073CA9A69}" type="slidenum">
              <a:rPr lang="ja-JP" altLang="en-US" smtClean="0"/>
              <a:pPr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FA31-4538-47C4-895F-527306077C70}" type="datetimeFigureOut">
              <a:rPr lang="ja-JP" altLang="en-US"/>
              <a:pPr>
                <a:defRPr/>
              </a:pPr>
              <a:t>2024/2/29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AA4C-7F88-40E4-8FDC-31AC87C2CA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84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6A54-6578-4A4E-BC17-36178325BB82}" type="datetimeFigureOut">
              <a:rPr lang="ja-JP" altLang="en-US"/>
              <a:pPr>
                <a:defRPr/>
              </a:pPr>
              <a:t>2024/2/29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1FD0-F66E-4885-915A-35BD0C5CE2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795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5227-706F-4972-8CB2-A4ADBAAC97FD}" type="datetimeFigureOut">
              <a:rPr lang="ja-JP" altLang="en-US"/>
              <a:pPr>
                <a:defRPr/>
              </a:pPr>
              <a:t>2024/2/29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43DF-2C65-4B10-847A-DB295AAAAF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873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A1CB-D639-4AE9-9469-B1773B63E6F4}" type="datetimeFigureOut">
              <a:rPr lang="ja-JP" altLang="en-US"/>
              <a:pPr>
                <a:defRPr/>
              </a:pPr>
              <a:t>2024/2/29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9269-7351-424D-9AE5-4BB76D0A83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05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6E7A-658D-413A-A627-9D468C027F82}" type="datetimeFigureOut">
              <a:rPr lang="ja-JP" altLang="en-US"/>
              <a:pPr>
                <a:defRPr/>
              </a:pPr>
              <a:t>2024/2/29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6C47-9BE9-45C2-B864-506E9D99A0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889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31CB-1DC7-4DC5-9193-5B3C18BB6C40}" type="datetimeFigureOut">
              <a:rPr lang="ja-JP" altLang="en-US"/>
              <a:pPr>
                <a:defRPr/>
              </a:pPr>
              <a:t>2024/2/29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18C2-14FF-4C37-98D5-AE9386458A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29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0170-E929-4018-8BC1-10887A06F66F}" type="datetimeFigureOut">
              <a:rPr lang="ja-JP" altLang="en-US"/>
              <a:pPr>
                <a:defRPr/>
              </a:pPr>
              <a:t>2024/2/29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A6BF-F592-4C7E-815B-57DDA2B8D6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964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280D-4937-4681-B428-E6A4F8D99457}" type="datetimeFigureOut">
              <a:rPr lang="ja-JP" altLang="en-US"/>
              <a:pPr>
                <a:defRPr/>
              </a:pPr>
              <a:t>2024/2/29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02E7-16B3-43B8-B8C7-C824C0ECF5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910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9CAEA-1CD4-4E91-8DCA-17EC704717ED}" type="datetimeFigureOut">
              <a:rPr lang="ja-JP" altLang="en-US"/>
              <a:pPr>
                <a:defRPr/>
              </a:pPr>
              <a:t>2024/2/29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8CBE0-EFF8-482D-A734-B4EAE73DDF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985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6261-FE92-42A6-BD3E-8C0D9E0D0D04}" type="datetimeFigureOut">
              <a:rPr lang="ja-JP" altLang="en-US"/>
              <a:pPr>
                <a:defRPr/>
              </a:pPr>
              <a:t>2024/2/29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7219-96FB-43E6-8D09-E3DBFDB05B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591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1C07-3223-4C84-BCA1-794F19B0F8F7}" type="datetimeFigureOut">
              <a:rPr lang="ja-JP" altLang="en-US"/>
              <a:pPr>
                <a:defRPr/>
              </a:pPr>
              <a:t>2024/2/29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9C83-B0D2-4BD6-A6BA-FBE85D1396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969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2AD7D0-E01B-410A-A69E-AFB3C605D5B8}" type="datetimeFigureOut">
              <a:rPr lang="ja-JP" altLang="en-US"/>
              <a:pPr>
                <a:defRPr/>
              </a:pPr>
              <a:t>2024/2/29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C467FD-CDA3-4486-BE1D-FDFF313C7E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1230084" y="6421863"/>
            <a:ext cx="5553669" cy="2516102"/>
          </a:xfrm>
          <a:prstGeom prst="rect">
            <a:avLst/>
          </a:prstGeom>
          <a:solidFill>
            <a:srgbClr val="EBFFF4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 dirty="0"/>
          </a:p>
        </p:txBody>
      </p:sp>
      <p:sp>
        <p:nvSpPr>
          <p:cNvPr id="35" name="正方形/長方形 34"/>
          <p:cNvSpPr/>
          <p:nvPr/>
        </p:nvSpPr>
        <p:spPr>
          <a:xfrm>
            <a:off x="1230084" y="3874613"/>
            <a:ext cx="5553670" cy="2477713"/>
          </a:xfrm>
          <a:prstGeom prst="rect">
            <a:avLst/>
          </a:prstGeom>
          <a:solidFill>
            <a:srgbClr val="FFEBFF"/>
          </a:solidFill>
          <a:ln w="952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 dirty="0"/>
          </a:p>
        </p:txBody>
      </p:sp>
      <p:sp>
        <p:nvSpPr>
          <p:cNvPr id="6148" name="テキスト ボックス 3"/>
          <p:cNvSpPr txBox="1">
            <a:spLocks noChangeArrowheads="1"/>
          </p:cNvSpPr>
          <p:nvPr/>
        </p:nvSpPr>
        <p:spPr bwMode="auto">
          <a:xfrm>
            <a:off x="0" y="-1307"/>
            <a:ext cx="6858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津波防災教育プログラム</a:t>
            </a:r>
            <a:r>
              <a:rPr lang="en-US" altLang="ja-JP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単元構成・中学校</a:t>
            </a:r>
            <a:r>
              <a:rPr lang="en-US" altLang="ja-JP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endParaRPr lang="ja-JP" altLang="en-US" sz="20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30084" y="1319484"/>
            <a:ext cx="5553670" cy="2482112"/>
          </a:xfrm>
          <a:prstGeom prst="rect">
            <a:avLst/>
          </a:prstGeom>
          <a:solidFill>
            <a:srgbClr val="ECF1F8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 dirty="0"/>
          </a:p>
        </p:txBody>
      </p:sp>
      <p:sp>
        <p:nvSpPr>
          <p:cNvPr id="2059" name="テキスト ボックス 39"/>
          <p:cNvSpPr txBox="1">
            <a:spLocks noChangeArrowheads="1"/>
          </p:cNvSpPr>
          <p:nvPr/>
        </p:nvSpPr>
        <p:spPr bwMode="auto">
          <a:xfrm>
            <a:off x="1235847" y="2139097"/>
            <a:ext cx="5105297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050" dirty="0">
                <a:latin typeface="+mj-ea"/>
                <a:ea typeface="+mj-ea"/>
              </a:rPr>
              <a:t>１</a:t>
            </a:r>
            <a:r>
              <a:rPr lang="ja-JP" altLang="en-US" sz="1050" dirty="0" smtClean="0">
                <a:latin typeface="+mj-ea"/>
                <a:ea typeface="+mj-ea"/>
              </a:rPr>
              <a:t>．津波</a:t>
            </a:r>
            <a:r>
              <a:rPr lang="ja-JP" altLang="en-US" sz="1050" dirty="0">
                <a:latin typeface="+mj-ea"/>
                <a:ea typeface="+mj-ea"/>
              </a:rPr>
              <a:t>の</a:t>
            </a:r>
            <a:r>
              <a:rPr lang="ja-JP" altLang="en-US" sz="1050" dirty="0" smtClean="0">
                <a:latin typeface="+mj-ea"/>
                <a:ea typeface="+mj-ea"/>
              </a:rPr>
              <a:t>特徴及び津波</a:t>
            </a:r>
            <a:r>
              <a:rPr lang="ja-JP" altLang="en-US" sz="1050" dirty="0">
                <a:latin typeface="+mj-ea"/>
                <a:ea typeface="+mj-ea"/>
              </a:rPr>
              <a:t>に</a:t>
            </a:r>
            <a:r>
              <a:rPr lang="ja-JP" altLang="en-US" sz="1050" dirty="0" smtClean="0">
                <a:latin typeface="+mj-ea"/>
                <a:ea typeface="+mj-ea"/>
              </a:rPr>
              <a:t>よって起こる被害・影響</a:t>
            </a:r>
            <a:r>
              <a:rPr lang="ja-JP" altLang="en-US" sz="1050" dirty="0">
                <a:latin typeface="+mj-ea"/>
                <a:ea typeface="+mj-ea"/>
              </a:rPr>
              <a:t>を理解する</a:t>
            </a:r>
          </a:p>
          <a:p>
            <a:pPr eaLnBrk="1" hangingPunct="1">
              <a:defRPr/>
            </a:pPr>
            <a:r>
              <a:rPr lang="ja-JP" altLang="en-US" sz="1050" dirty="0">
                <a:latin typeface="+mj-ea"/>
                <a:ea typeface="+mj-ea"/>
              </a:rPr>
              <a:t>２．津波</a:t>
            </a:r>
            <a:r>
              <a:rPr lang="ja-JP" altLang="en-US" sz="1050" dirty="0" smtClean="0">
                <a:latin typeface="+mj-ea"/>
                <a:ea typeface="+mj-ea"/>
              </a:rPr>
              <a:t>から身を守る</a:t>
            </a:r>
            <a:r>
              <a:rPr lang="ja-JP" altLang="en-US" sz="1050" dirty="0">
                <a:latin typeface="+mj-ea"/>
                <a:ea typeface="+mj-ea"/>
              </a:rPr>
              <a:t>ための備えを理解</a:t>
            </a:r>
            <a:r>
              <a:rPr lang="ja-JP" altLang="en-US" sz="1050" dirty="0" smtClean="0">
                <a:latin typeface="+mj-ea"/>
                <a:ea typeface="+mj-ea"/>
              </a:rPr>
              <a:t>する</a:t>
            </a:r>
            <a:endParaRPr lang="ja-JP" altLang="en-US" sz="105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３．津波</a:t>
            </a:r>
            <a:r>
              <a:rPr lang="ja-JP" altLang="en-US" sz="1050" dirty="0">
                <a:latin typeface="+mj-ea"/>
                <a:ea typeface="+mj-ea"/>
              </a:rPr>
              <a:t>が発生したことを認知した時にとるべき行動を理解</a:t>
            </a:r>
            <a:r>
              <a:rPr lang="ja-JP" altLang="en-US" sz="1050" dirty="0" smtClean="0">
                <a:latin typeface="+mj-ea"/>
                <a:ea typeface="+mj-ea"/>
              </a:rPr>
              <a:t>する</a:t>
            </a:r>
            <a:endParaRPr lang="ja-JP" altLang="en-US" sz="1050" dirty="0">
              <a:latin typeface="+mj-ea"/>
              <a:ea typeface="+mj-ea"/>
            </a:endParaRPr>
          </a:p>
        </p:txBody>
      </p:sp>
      <p:sp>
        <p:nvSpPr>
          <p:cNvPr id="2063" name="テキスト ボックス 43"/>
          <p:cNvSpPr txBox="1">
            <a:spLocks noChangeArrowheads="1"/>
          </p:cNvSpPr>
          <p:nvPr/>
        </p:nvSpPr>
        <p:spPr bwMode="auto">
          <a:xfrm>
            <a:off x="1235892" y="4701920"/>
            <a:ext cx="5577658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defRPr/>
            </a:pPr>
            <a:r>
              <a:rPr lang="ja-JP" altLang="en-US" sz="1050" dirty="0">
                <a:latin typeface="+mj-ea"/>
                <a:ea typeface="+mj-ea"/>
              </a:rPr>
              <a:t>１．</a:t>
            </a:r>
            <a:r>
              <a:rPr lang="ja-JP" altLang="en-US" sz="1050" dirty="0" smtClean="0">
                <a:latin typeface="+mj-ea"/>
                <a:ea typeface="+mj-ea"/>
              </a:rPr>
              <a:t>地図情報（</a:t>
            </a:r>
            <a:r>
              <a:rPr lang="en-US" altLang="ja-JP" sz="1050" dirty="0" smtClean="0">
                <a:latin typeface="+mj-ea"/>
                <a:ea typeface="+mj-ea"/>
              </a:rPr>
              <a:t>YOU@RISK</a:t>
            </a:r>
            <a:r>
              <a:rPr lang="ja-JP" altLang="en-US" sz="1050" dirty="0" smtClean="0">
                <a:latin typeface="+mj-ea"/>
                <a:ea typeface="+mj-ea"/>
              </a:rPr>
              <a:t>）を</a:t>
            </a:r>
            <a:r>
              <a:rPr lang="ja-JP" altLang="en-US" sz="1050" dirty="0">
                <a:latin typeface="+mj-ea"/>
                <a:ea typeface="+mj-ea"/>
              </a:rPr>
              <a:t>使って津波による浸水範囲（被害及ぶ範囲）</a:t>
            </a:r>
            <a:r>
              <a:rPr lang="ja-JP" altLang="en-US" sz="1050" dirty="0" smtClean="0">
                <a:latin typeface="+mj-ea"/>
                <a:ea typeface="+mj-ea"/>
              </a:rPr>
              <a:t>を調べ理解する</a:t>
            </a:r>
          </a:p>
          <a:p>
            <a:pPr marL="457200" indent="-457200" eaLnBrk="1" hangingPunct="1"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２</a:t>
            </a:r>
            <a:r>
              <a:rPr lang="ja-JP" altLang="en-US" sz="1050" dirty="0">
                <a:latin typeface="+mj-ea"/>
                <a:ea typeface="+mj-ea"/>
              </a:rPr>
              <a:t>．</a:t>
            </a:r>
            <a:r>
              <a:rPr lang="ja-JP" altLang="en-US" sz="1050" dirty="0" smtClean="0">
                <a:latin typeface="+mj-ea"/>
                <a:ea typeface="+mj-ea"/>
              </a:rPr>
              <a:t>地図情報</a:t>
            </a:r>
            <a:r>
              <a:rPr lang="ja-JP" altLang="en-US" sz="1050" dirty="0" smtClean="0">
                <a:latin typeface="+mj-ea"/>
              </a:rPr>
              <a:t>（</a:t>
            </a:r>
            <a:r>
              <a:rPr lang="en-US" altLang="ja-JP" sz="1050" dirty="0">
                <a:latin typeface="+mj-ea"/>
              </a:rPr>
              <a:t>YOU@RISK</a:t>
            </a:r>
            <a:r>
              <a:rPr lang="ja-JP" altLang="en-US" sz="1050" dirty="0">
                <a:latin typeface="+mj-ea"/>
              </a:rPr>
              <a:t>）</a:t>
            </a:r>
            <a:r>
              <a:rPr lang="ja-JP" altLang="en-US" sz="1050" dirty="0" smtClean="0">
                <a:latin typeface="+mj-ea"/>
                <a:ea typeface="+mj-ea"/>
              </a:rPr>
              <a:t>を</a:t>
            </a:r>
            <a:r>
              <a:rPr lang="ja-JP" altLang="en-US" sz="1050" dirty="0">
                <a:latin typeface="+mj-ea"/>
                <a:ea typeface="+mj-ea"/>
              </a:rPr>
              <a:t>使って津波が発生した時の危険な場所や避難場所</a:t>
            </a:r>
            <a:r>
              <a:rPr lang="ja-JP" altLang="en-US" sz="1050" dirty="0" smtClean="0">
                <a:latin typeface="+mj-ea"/>
                <a:ea typeface="+mj-ea"/>
              </a:rPr>
              <a:t>を調べ理解</a:t>
            </a:r>
            <a:r>
              <a:rPr lang="ja-JP" altLang="en-US" sz="1050" dirty="0">
                <a:latin typeface="+mj-ea"/>
                <a:ea typeface="+mj-ea"/>
              </a:rPr>
              <a:t>する</a:t>
            </a:r>
          </a:p>
          <a:p>
            <a:pPr marL="457200" indent="-457200" eaLnBrk="1" hangingPunct="1"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３．地図情報</a:t>
            </a:r>
            <a:r>
              <a:rPr lang="ja-JP" altLang="en-US" sz="1050" dirty="0" smtClean="0">
                <a:latin typeface="+mj-ea"/>
              </a:rPr>
              <a:t>（</a:t>
            </a:r>
            <a:r>
              <a:rPr lang="en-US" altLang="ja-JP" sz="1050" dirty="0">
                <a:latin typeface="+mj-ea"/>
              </a:rPr>
              <a:t>YOU@RISK</a:t>
            </a:r>
            <a:r>
              <a:rPr lang="ja-JP" altLang="en-US" sz="1050" dirty="0">
                <a:latin typeface="+mj-ea"/>
              </a:rPr>
              <a:t>）</a:t>
            </a:r>
            <a:r>
              <a:rPr lang="ja-JP" altLang="en-US" sz="1050" dirty="0" smtClean="0">
                <a:latin typeface="+mj-ea"/>
                <a:ea typeface="+mj-ea"/>
              </a:rPr>
              <a:t>を</a:t>
            </a:r>
            <a:r>
              <a:rPr lang="ja-JP" altLang="en-US" sz="1050" dirty="0">
                <a:latin typeface="+mj-ea"/>
                <a:ea typeface="+mj-ea"/>
              </a:rPr>
              <a:t>使って津波が発生した時の避難経路や避難行動を考える</a:t>
            </a:r>
          </a:p>
        </p:txBody>
      </p:sp>
      <p:sp>
        <p:nvSpPr>
          <p:cNvPr id="2066" name="テキスト ボックス 11"/>
          <p:cNvSpPr txBox="1">
            <a:spLocks noChangeArrowheads="1"/>
          </p:cNvSpPr>
          <p:nvPr/>
        </p:nvSpPr>
        <p:spPr bwMode="auto">
          <a:xfrm>
            <a:off x="1236602" y="1902050"/>
            <a:ext cx="886556" cy="2419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学習目標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228544" y="1560640"/>
            <a:ext cx="469621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7800" indent="-177800" eaLnBrk="1" hangingPunct="1">
              <a:defRPr/>
            </a:pPr>
            <a:r>
              <a:rPr lang="ja-JP" altLang="en-US" sz="1400" dirty="0" smtClean="0">
                <a:latin typeface="+mj-ea"/>
                <a:ea typeface="+mj-ea"/>
              </a:rPr>
              <a:t>津波に</a:t>
            </a:r>
            <a:r>
              <a:rPr lang="ja-JP" altLang="en-US" sz="1400" dirty="0">
                <a:latin typeface="+mj-ea"/>
                <a:ea typeface="+mj-ea"/>
              </a:rPr>
              <a:t>よる災害を</a:t>
            </a:r>
            <a:r>
              <a:rPr lang="ja-JP" altLang="en-US" sz="1400" dirty="0" smtClean="0">
                <a:latin typeface="+mj-ea"/>
                <a:ea typeface="+mj-ea"/>
              </a:rPr>
              <a:t>学び津波への備え</a:t>
            </a:r>
            <a:r>
              <a:rPr lang="ja-JP" altLang="en-US" sz="1400" dirty="0">
                <a:latin typeface="+mj-ea"/>
                <a:ea typeface="+mj-ea"/>
              </a:rPr>
              <a:t>を考える</a:t>
            </a:r>
          </a:p>
        </p:txBody>
      </p:sp>
      <p:sp>
        <p:nvSpPr>
          <p:cNvPr id="30" name="テキスト ボックス 11"/>
          <p:cNvSpPr txBox="1">
            <a:spLocks noChangeArrowheads="1"/>
          </p:cNvSpPr>
          <p:nvPr/>
        </p:nvSpPr>
        <p:spPr bwMode="auto">
          <a:xfrm>
            <a:off x="1225619" y="1318518"/>
            <a:ext cx="897538" cy="2419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タイトル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1232656" y="4119144"/>
            <a:ext cx="555109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7800" indent="-177800" eaLnBrk="1" hangingPunct="1">
              <a:defRPr/>
            </a:pPr>
            <a:r>
              <a:rPr lang="ja-JP" altLang="en-US" sz="1400" dirty="0" smtClean="0">
                <a:latin typeface="+mj-ea"/>
                <a:ea typeface="+mj-ea"/>
              </a:rPr>
              <a:t>津波から</a:t>
            </a:r>
            <a:r>
              <a:rPr lang="ja-JP" altLang="en-US" sz="1400" dirty="0">
                <a:latin typeface="+mj-ea"/>
                <a:ea typeface="+mj-ea"/>
              </a:rPr>
              <a:t>身を守る</a:t>
            </a:r>
            <a:r>
              <a:rPr lang="ja-JP" altLang="en-US" sz="1400" dirty="0" smtClean="0">
                <a:latin typeface="+mj-ea"/>
                <a:ea typeface="+mj-ea"/>
              </a:rPr>
              <a:t>ための対応行動</a:t>
            </a:r>
            <a:r>
              <a:rPr lang="ja-JP" altLang="en-US" sz="1400" dirty="0">
                <a:latin typeface="+mj-ea"/>
                <a:ea typeface="+mj-ea"/>
              </a:rPr>
              <a:t>を考える</a:t>
            </a:r>
          </a:p>
        </p:txBody>
      </p:sp>
      <p:sp>
        <p:nvSpPr>
          <p:cNvPr id="47" name="テキスト ボックス 11"/>
          <p:cNvSpPr txBox="1">
            <a:spLocks noChangeArrowheads="1"/>
          </p:cNvSpPr>
          <p:nvPr/>
        </p:nvSpPr>
        <p:spPr bwMode="auto">
          <a:xfrm>
            <a:off x="1236602" y="2755547"/>
            <a:ext cx="886556" cy="2419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学習指導案</a:t>
            </a:r>
          </a:p>
        </p:txBody>
      </p:sp>
      <p:sp>
        <p:nvSpPr>
          <p:cNvPr id="49" name="テキスト ボックス 11"/>
          <p:cNvSpPr txBox="1">
            <a:spLocks noChangeArrowheads="1"/>
          </p:cNvSpPr>
          <p:nvPr/>
        </p:nvSpPr>
        <p:spPr bwMode="auto">
          <a:xfrm>
            <a:off x="1235847" y="2993455"/>
            <a:ext cx="298018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050" dirty="0">
                <a:latin typeface="+mj-ea"/>
                <a:ea typeface="+mj-ea"/>
              </a:rPr>
              <a:t>ステップ</a:t>
            </a:r>
            <a:r>
              <a:rPr lang="en-US" altLang="ja-JP" sz="1050" dirty="0" smtClean="0">
                <a:latin typeface="+mj-ea"/>
                <a:ea typeface="+mj-ea"/>
              </a:rPr>
              <a:t>1_</a:t>
            </a:r>
            <a:r>
              <a:rPr lang="ja-JP" altLang="en-US" sz="1050" dirty="0" smtClean="0">
                <a:latin typeface="+mj-ea"/>
                <a:ea typeface="+mj-ea"/>
              </a:rPr>
              <a:t>学習</a:t>
            </a:r>
            <a:r>
              <a:rPr lang="ja-JP" altLang="en-US" sz="1050" dirty="0">
                <a:latin typeface="+mj-ea"/>
                <a:ea typeface="+mj-ea"/>
              </a:rPr>
              <a:t>指導</a:t>
            </a:r>
            <a:r>
              <a:rPr lang="ja-JP" altLang="en-US" sz="1050" dirty="0" smtClean="0">
                <a:latin typeface="+mj-ea"/>
                <a:ea typeface="+mj-ea"/>
              </a:rPr>
              <a:t>案</a:t>
            </a:r>
            <a:r>
              <a:rPr lang="ja-JP" altLang="ja-JP" sz="1050" dirty="0" smtClean="0">
                <a:latin typeface="+mj-ea"/>
                <a:ea typeface="+mj-ea"/>
              </a:rPr>
              <a:t>（</a:t>
            </a:r>
            <a:r>
              <a:rPr lang="en-US" altLang="ja-JP" sz="1050" dirty="0" smtClean="0">
                <a:latin typeface="+mj-ea"/>
                <a:ea typeface="+mj-ea"/>
              </a:rPr>
              <a:t>50</a:t>
            </a:r>
            <a:r>
              <a:rPr lang="ja-JP" altLang="ja-JP" sz="1050" dirty="0" smtClean="0">
                <a:latin typeface="+mj-ea"/>
                <a:ea typeface="+mj-ea"/>
              </a:rPr>
              <a:t>分</a:t>
            </a:r>
            <a:r>
              <a:rPr lang="ja-JP" altLang="ja-JP" sz="1050" dirty="0">
                <a:latin typeface="+mj-ea"/>
                <a:ea typeface="+mj-ea"/>
              </a:rPr>
              <a:t>）</a:t>
            </a:r>
            <a:r>
              <a:rPr lang="ja-JP" altLang="en-US" sz="1050" dirty="0">
                <a:latin typeface="+mj-ea"/>
                <a:ea typeface="+mj-ea"/>
              </a:rPr>
              <a:t>　　　　　</a:t>
            </a:r>
          </a:p>
        </p:txBody>
      </p:sp>
      <p:sp>
        <p:nvSpPr>
          <p:cNvPr id="51" name="テキスト ボックス 11"/>
          <p:cNvSpPr txBox="1">
            <a:spLocks noChangeArrowheads="1"/>
          </p:cNvSpPr>
          <p:nvPr/>
        </p:nvSpPr>
        <p:spPr bwMode="auto">
          <a:xfrm>
            <a:off x="1230083" y="5558359"/>
            <a:ext cx="35576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050" dirty="0" smtClean="0">
                <a:latin typeface="+mj-ea"/>
              </a:rPr>
              <a:t>ステップ</a:t>
            </a:r>
            <a:r>
              <a:rPr lang="en-US" altLang="ja-JP" sz="1050" dirty="0" smtClean="0">
                <a:latin typeface="+mj-ea"/>
              </a:rPr>
              <a:t>2_</a:t>
            </a:r>
            <a:r>
              <a:rPr lang="ja-JP" altLang="en-US" sz="1050" dirty="0" smtClean="0">
                <a:latin typeface="+mj-ea"/>
              </a:rPr>
              <a:t>事前</a:t>
            </a:r>
            <a:r>
              <a:rPr lang="ja-JP" altLang="en-US" sz="1050" dirty="0">
                <a:latin typeface="+mj-ea"/>
              </a:rPr>
              <a:t>学習２・学習指導案</a:t>
            </a:r>
            <a:r>
              <a:rPr lang="ja-JP" altLang="ja-JP" sz="1050" dirty="0" smtClean="0">
                <a:latin typeface="+mj-ea"/>
              </a:rPr>
              <a:t>（</a:t>
            </a:r>
            <a:r>
              <a:rPr lang="en-US" altLang="ja-JP" sz="1050" dirty="0" smtClean="0">
                <a:latin typeface="+mj-ea"/>
              </a:rPr>
              <a:t>50</a:t>
            </a:r>
            <a:r>
              <a:rPr lang="ja-JP" altLang="ja-JP" sz="1050" dirty="0" smtClean="0">
                <a:latin typeface="+mj-ea"/>
              </a:rPr>
              <a:t>分</a:t>
            </a:r>
            <a:r>
              <a:rPr lang="ja-JP" altLang="ja-JP" sz="1050" dirty="0">
                <a:latin typeface="+mj-ea"/>
              </a:rPr>
              <a:t>）</a:t>
            </a:r>
            <a:endParaRPr lang="ja-JP" altLang="en-US" sz="1050" dirty="0">
              <a:latin typeface="+mj-ea"/>
              <a:ea typeface="+mj-ea"/>
            </a:endParaRPr>
          </a:p>
        </p:txBody>
      </p:sp>
      <p:sp>
        <p:nvSpPr>
          <p:cNvPr id="32" name="テキスト ボックス 41"/>
          <p:cNvSpPr txBox="1">
            <a:spLocks noChangeArrowheads="1"/>
          </p:cNvSpPr>
          <p:nvPr/>
        </p:nvSpPr>
        <p:spPr bwMode="auto">
          <a:xfrm>
            <a:off x="1230083" y="7255848"/>
            <a:ext cx="554715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１</a:t>
            </a:r>
            <a:r>
              <a:rPr lang="ja-JP" altLang="en-US" sz="1050" dirty="0">
                <a:latin typeface="+mj-ea"/>
                <a:ea typeface="+mj-ea"/>
              </a:rPr>
              <a:t>．グループで協力して地域の津波リスクや適切な避難行動を</a:t>
            </a:r>
            <a:r>
              <a:rPr lang="ja-JP" altLang="en-US" sz="1050" dirty="0" smtClean="0">
                <a:latin typeface="+mj-ea"/>
                <a:ea typeface="+mj-ea"/>
              </a:rPr>
              <a:t>考える</a:t>
            </a:r>
          </a:p>
          <a:p>
            <a:pPr eaLnBrk="1" hangingPunct="1"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２</a:t>
            </a:r>
            <a:r>
              <a:rPr lang="ja-JP" altLang="en-US" sz="1050" dirty="0">
                <a:latin typeface="+mj-ea"/>
                <a:ea typeface="+mj-ea"/>
              </a:rPr>
              <a:t>．グループで話し合ったことをまとめ発</a:t>
            </a:r>
            <a:r>
              <a:rPr lang="ja-JP" altLang="en-US" sz="1050" dirty="0" smtClean="0">
                <a:latin typeface="+mj-ea"/>
                <a:ea typeface="+mj-ea"/>
              </a:rPr>
              <a:t>表する</a:t>
            </a:r>
            <a:endParaRPr lang="ja-JP" altLang="en-US" sz="1050" dirty="0">
              <a:latin typeface="+mj-ea"/>
              <a:ea typeface="+mj-ea"/>
            </a:endParaRPr>
          </a:p>
        </p:txBody>
      </p:sp>
      <p:sp>
        <p:nvSpPr>
          <p:cNvPr id="34" name="テキスト ボックス 40"/>
          <p:cNvSpPr txBox="1">
            <a:spLocks noChangeArrowheads="1"/>
          </p:cNvSpPr>
          <p:nvPr/>
        </p:nvSpPr>
        <p:spPr bwMode="auto">
          <a:xfrm>
            <a:off x="1230083" y="6664483"/>
            <a:ext cx="54899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400" dirty="0" smtClean="0">
                <a:latin typeface="+mj-ea"/>
                <a:ea typeface="+mj-ea"/>
              </a:rPr>
              <a:t>津波</a:t>
            </a:r>
            <a:r>
              <a:rPr lang="ja-JP" altLang="en-US" sz="1400" dirty="0" smtClean="0">
                <a:latin typeface="+mj-ea"/>
                <a:ea typeface="+mj-ea"/>
              </a:rPr>
              <a:t>災害への対応力を高める</a:t>
            </a:r>
            <a:endParaRPr lang="ja-JP" altLang="en-US" sz="1400" dirty="0">
              <a:latin typeface="+mj-ea"/>
              <a:ea typeface="+mj-ea"/>
            </a:endParaRPr>
          </a:p>
        </p:txBody>
      </p:sp>
      <p:sp>
        <p:nvSpPr>
          <p:cNvPr id="33" name="テキスト ボックス 11"/>
          <p:cNvSpPr txBox="1">
            <a:spLocks noChangeArrowheads="1"/>
          </p:cNvSpPr>
          <p:nvPr/>
        </p:nvSpPr>
        <p:spPr bwMode="auto">
          <a:xfrm>
            <a:off x="1235180" y="3281989"/>
            <a:ext cx="887977" cy="2419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>
              <a:defRPr/>
            </a:pP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使用教材</a:t>
            </a:r>
            <a:endParaRPr lang="ja-JP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テキスト ボックス 11"/>
          <p:cNvSpPr txBox="1">
            <a:spLocks noChangeArrowheads="1"/>
          </p:cNvSpPr>
          <p:nvPr/>
        </p:nvSpPr>
        <p:spPr bwMode="auto">
          <a:xfrm>
            <a:off x="1235847" y="3518101"/>
            <a:ext cx="54667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学習指導案、ワークシート</a:t>
            </a:r>
            <a:r>
              <a:rPr lang="ja-JP" altLang="en-US" sz="1050" dirty="0">
                <a:latin typeface="+mj-ea"/>
                <a:ea typeface="+mj-ea"/>
              </a:rPr>
              <a:t>（みやぎ防災教育副読本「未来へのきずな</a:t>
            </a:r>
            <a:r>
              <a:rPr lang="ja-JP" altLang="en-US" sz="1050" dirty="0" smtClean="0">
                <a:latin typeface="+mj-ea"/>
                <a:ea typeface="+mj-ea"/>
              </a:rPr>
              <a:t>」・宮城県教育委員会）等</a:t>
            </a:r>
            <a:r>
              <a:rPr lang="ja-JP" altLang="en-US" sz="1050" dirty="0">
                <a:latin typeface="+mj-ea"/>
                <a:ea typeface="+mj-ea"/>
              </a:rPr>
              <a:t>　　　　　　　　　　　　　</a:t>
            </a:r>
            <a:r>
              <a:rPr lang="ja-JP" altLang="en-US" sz="1200" dirty="0">
                <a:latin typeface="+mj-ea"/>
                <a:ea typeface="+mj-ea"/>
              </a:rPr>
              <a:t>　　　　</a:t>
            </a:r>
          </a:p>
        </p:txBody>
      </p:sp>
      <p:sp>
        <p:nvSpPr>
          <p:cNvPr id="46" name="テキスト ボックス 11"/>
          <p:cNvSpPr txBox="1">
            <a:spLocks noChangeArrowheads="1"/>
          </p:cNvSpPr>
          <p:nvPr/>
        </p:nvSpPr>
        <p:spPr bwMode="auto">
          <a:xfrm>
            <a:off x="1230083" y="6098410"/>
            <a:ext cx="56250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デジタル教材</a:t>
            </a:r>
            <a:r>
              <a:rPr lang="ja-JP" altLang="en-US" sz="1050" dirty="0" smtClean="0">
                <a:latin typeface="+mj-ea"/>
                <a:ea typeface="ＭＳ Ｐゴシック" charset="-128"/>
              </a:rPr>
              <a:t> 「</a:t>
            </a:r>
            <a:r>
              <a:rPr lang="en-US" altLang="ja-JP" sz="1050" dirty="0" smtClean="0">
                <a:latin typeface="+mj-ea"/>
                <a:ea typeface="+mj-ea"/>
              </a:rPr>
              <a:t>YOU@RISK</a:t>
            </a:r>
            <a:r>
              <a:rPr lang="ja-JP" altLang="en-US" sz="1050" dirty="0" smtClean="0">
                <a:latin typeface="+mj-ea"/>
                <a:ea typeface="+mj-ea"/>
              </a:rPr>
              <a:t>津波版」（</a:t>
            </a:r>
            <a:r>
              <a:rPr lang="ja-JP" altLang="en-US" sz="1050" dirty="0">
                <a:latin typeface="+mj-ea"/>
                <a:ea typeface="+mj-ea"/>
              </a:rPr>
              <a:t>防災科研</a:t>
            </a:r>
            <a:r>
              <a:rPr lang="ja-JP" altLang="en-US" sz="1050" dirty="0" smtClean="0">
                <a:latin typeface="+mj-ea"/>
                <a:ea typeface="+mj-ea"/>
              </a:rPr>
              <a:t>）等</a:t>
            </a:r>
            <a:endParaRPr lang="ja-JP" altLang="en-US" sz="1050" dirty="0">
              <a:latin typeface="+mj-ea"/>
              <a:ea typeface="+mj-ea"/>
            </a:endParaRPr>
          </a:p>
        </p:txBody>
      </p:sp>
      <p:pic>
        <p:nvPicPr>
          <p:cNvPr id="3105" name="図 43" descr="背景パターン&#10;&#10;自動的に生成された説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60" y="35496"/>
            <a:ext cx="975890" cy="53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6" name="正方形/長方形 23"/>
          <p:cNvSpPr>
            <a:spLocks noChangeArrowheads="1"/>
          </p:cNvSpPr>
          <p:nvPr/>
        </p:nvSpPr>
        <p:spPr bwMode="auto">
          <a:xfrm>
            <a:off x="4941888" y="8893175"/>
            <a:ext cx="19161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Arial" panose="020B0604020202020204" pitchFamily="34" charset="0"/>
              </a:rPr>
              <a:t>防災教育リテラシー</a:t>
            </a:r>
            <a:r>
              <a:rPr lang="en-US" altLang="ja-JP" sz="900">
                <a:latin typeface="Arial" panose="020B0604020202020204" pitchFamily="34" charset="0"/>
              </a:rPr>
              <a:t>HUB</a:t>
            </a:r>
            <a:r>
              <a:rPr lang="ja-JP" altLang="en-US" sz="900">
                <a:latin typeface="Arial" panose="020B0604020202020204" pitchFamily="34" charset="0"/>
              </a:rPr>
              <a:t>　</a:t>
            </a:r>
            <a:r>
              <a:rPr lang="en-US" altLang="ja-JP" sz="900">
                <a:latin typeface="Arial" panose="020B0604020202020204" pitchFamily="34" charset="0"/>
              </a:rPr>
              <a:t>Ver.1</a:t>
            </a:r>
            <a:endParaRPr lang="ja-JP" altLang="en-US" sz="900">
              <a:latin typeface="Arial" panose="020B0604020202020204" pitchFamily="34" charset="0"/>
            </a:endParaRPr>
          </a:p>
        </p:txBody>
      </p:sp>
      <p:sp>
        <p:nvSpPr>
          <p:cNvPr id="76" name="テキスト ボックス 11"/>
          <p:cNvSpPr txBox="1">
            <a:spLocks noChangeArrowheads="1"/>
          </p:cNvSpPr>
          <p:nvPr/>
        </p:nvSpPr>
        <p:spPr bwMode="auto">
          <a:xfrm>
            <a:off x="1231194" y="4464171"/>
            <a:ext cx="891964" cy="241980"/>
          </a:xfrm>
          <a:prstGeom prst="rect">
            <a:avLst/>
          </a:prstGeom>
          <a:solidFill>
            <a:srgbClr val="EE86A7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学習目標</a:t>
            </a:r>
          </a:p>
        </p:txBody>
      </p:sp>
      <p:sp>
        <p:nvSpPr>
          <p:cNvPr id="77" name="テキスト ボックス 11"/>
          <p:cNvSpPr txBox="1">
            <a:spLocks noChangeArrowheads="1"/>
          </p:cNvSpPr>
          <p:nvPr/>
        </p:nvSpPr>
        <p:spPr bwMode="auto">
          <a:xfrm>
            <a:off x="1232656" y="3877164"/>
            <a:ext cx="890502" cy="241980"/>
          </a:xfrm>
          <a:prstGeom prst="rect">
            <a:avLst/>
          </a:prstGeom>
          <a:solidFill>
            <a:srgbClr val="EE86A7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タイトル</a:t>
            </a:r>
          </a:p>
        </p:txBody>
      </p:sp>
      <p:sp>
        <p:nvSpPr>
          <p:cNvPr id="78" name="テキスト ボックス 11"/>
          <p:cNvSpPr txBox="1">
            <a:spLocks noChangeArrowheads="1"/>
          </p:cNvSpPr>
          <p:nvPr/>
        </p:nvSpPr>
        <p:spPr bwMode="auto">
          <a:xfrm>
            <a:off x="1236602" y="5316237"/>
            <a:ext cx="886555" cy="241980"/>
          </a:xfrm>
          <a:prstGeom prst="rect">
            <a:avLst/>
          </a:prstGeom>
          <a:solidFill>
            <a:srgbClr val="EE86A7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学習指導案</a:t>
            </a:r>
          </a:p>
        </p:txBody>
      </p:sp>
      <p:sp>
        <p:nvSpPr>
          <p:cNvPr id="79" name="テキスト ボックス 11"/>
          <p:cNvSpPr txBox="1">
            <a:spLocks noChangeArrowheads="1"/>
          </p:cNvSpPr>
          <p:nvPr/>
        </p:nvSpPr>
        <p:spPr bwMode="auto">
          <a:xfrm>
            <a:off x="1236600" y="5856430"/>
            <a:ext cx="886557" cy="241980"/>
          </a:xfrm>
          <a:prstGeom prst="rect">
            <a:avLst/>
          </a:prstGeom>
          <a:solidFill>
            <a:srgbClr val="EE86A7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>
              <a:defRPr/>
            </a:pP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使用教材</a:t>
            </a:r>
            <a:endParaRPr lang="ja-JP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6" name="テキスト ボックス 11"/>
          <p:cNvSpPr txBox="1">
            <a:spLocks noChangeArrowheads="1"/>
          </p:cNvSpPr>
          <p:nvPr/>
        </p:nvSpPr>
        <p:spPr bwMode="auto">
          <a:xfrm>
            <a:off x="1230425" y="7014902"/>
            <a:ext cx="897291" cy="241980"/>
          </a:xfrm>
          <a:prstGeom prst="rect">
            <a:avLst/>
          </a:prstGeom>
          <a:solidFill>
            <a:srgbClr val="28B47A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学習目標</a:t>
            </a:r>
          </a:p>
        </p:txBody>
      </p:sp>
      <p:sp>
        <p:nvSpPr>
          <p:cNvPr id="87" name="テキスト ボックス 11"/>
          <p:cNvSpPr txBox="1">
            <a:spLocks noChangeArrowheads="1"/>
          </p:cNvSpPr>
          <p:nvPr/>
        </p:nvSpPr>
        <p:spPr bwMode="auto">
          <a:xfrm>
            <a:off x="1236602" y="6425772"/>
            <a:ext cx="896688" cy="241980"/>
          </a:xfrm>
          <a:prstGeom prst="rect">
            <a:avLst/>
          </a:prstGeom>
          <a:solidFill>
            <a:srgbClr val="28B47A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タイトル</a:t>
            </a:r>
          </a:p>
        </p:txBody>
      </p:sp>
      <p:sp>
        <p:nvSpPr>
          <p:cNvPr id="88" name="テキスト ボックス 11"/>
          <p:cNvSpPr txBox="1">
            <a:spLocks noChangeArrowheads="1"/>
          </p:cNvSpPr>
          <p:nvPr/>
        </p:nvSpPr>
        <p:spPr bwMode="auto">
          <a:xfrm>
            <a:off x="1231193" y="7886267"/>
            <a:ext cx="896523" cy="241980"/>
          </a:xfrm>
          <a:prstGeom prst="rect">
            <a:avLst/>
          </a:prstGeom>
          <a:solidFill>
            <a:srgbClr val="28B47A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学習指導案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1230083" y="611841"/>
            <a:ext cx="5547153" cy="646324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>
                <a:solidFill>
                  <a:schemeClr val="tx1"/>
                </a:solidFill>
              </a:rPr>
              <a:t>ICT</a:t>
            </a:r>
            <a:r>
              <a:rPr lang="ja-JP" altLang="en-US" sz="1200" dirty="0">
                <a:solidFill>
                  <a:schemeClr val="tx1"/>
                </a:solidFill>
              </a:rPr>
              <a:t>教材を使った３ステップの学習に</a:t>
            </a:r>
            <a:r>
              <a:rPr lang="ja-JP" altLang="en-US" sz="1200" dirty="0" smtClean="0">
                <a:solidFill>
                  <a:schemeClr val="tx1"/>
                </a:solidFill>
              </a:rPr>
              <a:t>よって、大地震に</a:t>
            </a:r>
            <a:r>
              <a:rPr lang="ja-JP" altLang="en-US" sz="1200" dirty="0">
                <a:solidFill>
                  <a:schemeClr val="tx1"/>
                </a:solidFill>
              </a:rPr>
              <a:t>よって</a:t>
            </a:r>
            <a:r>
              <a:rPr lang="ja-JP" altLang="en-US" sz="1200" dirty="0" smtClean="0">
                <a:solidFill>
                  <a:schemeClr val="tx1"/>
                </a:solidFill>
              </a:rPr>
              <a:t>起こる津波の特徴や起こる被害</a:t>
            </a:r>
            <a:r>
              <a:rPr lang="ja-JP" altLang="en-US" sz="1200" dirty="0">
                <a:solidFill>
                  <a:schemeClr val="tx1"/>
                </a:solidFill>
              </a:rPr>
              <a:t>・</a:t>
            </a:r>
            <a:r>
              <a:rPr lang="ja-JP" altLang="en-US" sz="1200" dirty="0" smtClean="0">
                <a:solidFill>
                  <a:schemeClr val="tx1"/>
                </a:solidFill>
              </a:rPr>
              <a:t>影響、津波への備えを理解し、津波や津波情報を</a:t>
            </a:r>
            <a:r>
              <a:rPr lang="ja-JP" altLang="en-US" sz="1200" dirty="0">
                <a:solidFill>
                  <a:schemeClr val="tx1"/>
                </a:solidFill>
              </a:rPr>
              <a:t>認知した際の適切な</a:t>
            </a:r>
            <a:r>
              <a:rPr lang="ja-JP" altLang="en-US" sz="1200" dirty="0" smtClean="0">
                <a:solidFill>
                  <a:schemeClr val="tx1"/>
                </a:solidFill>
              </a:rPr>
              <a:t>判断、対応</a:t>
            </a:r>
            <a:r>
              <a:rPr lang="ja-JP" altLang="en-US" sz="1200" dirty="0">
                <a:solidFill>
                  <a:schemeClr val="tx1"/>
                </a:solidFill>
              </a:rPr>
              <a:t>能力を向上させる</a:t>
            </a:r>
            <a:r>
              <a:rPr lang="ja-JP" altLang="en-US" sz="1200" dirty="0" smtClean="0">
                <a:solidFill>
                  <a:schemeClr val="tx1"/>
                </a:solidFill>
              </a:rPr>
              <a:t>。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8" name="テキスト ボックス 11"/>
          <p:cNvSpPr txBox="1">
            <a:spLocks noChangeArrowheads="1"/>
          </p:cNvSpPr>
          <p:nvPr/>
        </p:nvSpPr>
        <p:spPr bwMode="auto">
          <a:xfrm>
            <a:off x="1236601" y="8414765"/>
            <a:ext cx="891115" cy="241980"/>
          </a:xfrm>
          <a:prstGeom prst="rect">
            <a:avLst/>
          </a:prstGeom>
          <a:solidFill>
            <a:srgbClr val="28B47A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使用教材</a:t>
            </a:r>
            <a:endParaRPr lang="ja-JP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4" name="ホームベース 53"/>
          <p:cNvSpPr/>
          <p:nvPr/>
        </p:nvSpPr>
        <p:spPr>
          <a:xfrm>
            <a:off x="52441" y="641717"/>
            <a:ext cx="1106269" cy="329883"/>
          </a:xfrm>
          <a:prstGeom prst="homePlate">
            <a:avLst/>
          </a:prstGeom>
          <a:solidFill>
            <a:srgbClr val="E8322F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ねら</a:t>
            </a:r>
            <a:r>
              <a:rPr lang="ja-JP" altLang="en-US" sz="1600" b="1" dirty="0">
                <a:solidFill>
                  <a:schemeClr val="bg1"/>
                </a:solidFill>
              </a:rPr>
              <a:t>い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589016" y="2627784"/>
            <a:ext cx="7772" cy="1202096"/>
          </a:xfrm>
          <a:prstGeom prst="straightConnector1">
            <a:avLst/>
          </a:prstGeom>
          <a:ln w="88900" cap="rnd">
            <a:solidFill>
              <a:srgbClr val="C00000"/>
            </a:solidFill>
            <a:prstDash val="sysDot"/>
            <a:bevel/>
            <a:headEnd w="med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グループ化 55"/>
          <p:cNvGrpSpPr/>
          <p:nvPr/>
        </p:nvGrpSpPr>
        <p:grpSpPr>
          <a:xfrm>
            <a:off x="39266" y="1319484"/>
            <a:ext cx="1140725" cy="1200459"/>
            <a:chOff x="39267" y="1319484"/>
            <a:chExt cx="972679" cy="1023613"/>
          </a:xfrm>
        </p:grpSpPr>
        <p:sp>
          <p:nvSpPr>
            <p:cNvPr id="59" name="弦 58"/>
            <p:cNvSpPr/>
            <p:nvPr/>
          </p:nvSpPr>
          <p:spPr>
            <a:xfrm>
              <a:off x="40807" y="1319484"/>
              <a:ext cx="967496" cy="994365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弦 60"/>
            <p:cNvSpPr/>
            <p:nvPr/>
          </p:nvSpPr>
          <p:spPr>
            <a:xfrm rot="10800000">
              <a:off x="39267" y="1348732"/>
              <a:ext cx="967496" cy="994365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楕円 63"/>
            <p:cNvSpPr/>
            <p:nvPr/>
          </p:nvSpPr>
          <p:spPr>
            <a:xfrm>
              <a:off x="44450" y="1349482"/>
              <a:ext cx="959389" cy="964279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2557" y="1698660"/>
              <a:ext cx="959389" cy="288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chemeClr val="tx2"/>
                  </a:solidFill>
                </a:rPr>
                <a:t>ステップ１ </a:t>
              </a:r>
              <a:endParaRPr lang="ja-JP" alt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2012" y="1993587"/>
              <a:ext cx="958113" cy="216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dirty="0">
                  <a:solidFill>
                    <a:schemeClr val="bg1"/>
                  </a:solidFill>
                </a:rPr>
                <a:t>事前学習１</a:t>
              </a: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35741" y="3883600"/>
            <a:ext cx="1131441" cy="1191441"/>
            <a:chOff x="36238" y="3874615"/>
            <a:chExt cx="972064" cy="1023612"/>
          </a:xfrm>
        </p:grpSpPr>
        <p:sp>
          <p:nvSpPr>
            <p:cNvPr id="70" name="弦 69"/>
            <p:cNvSpPr/>
            <p:nvPr/>
          </p:nvSpPr>
          <p:spPr>
            <a:xfrm rot="10800000">
              <a:off x="39266" y="3903862"/>
              <a:ext cx="968274" cy="994365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EE86A7"/>
            </a:solidFill>
            <a:ln w="3175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楕円 84"/>
            <p:cNvSpPr/>
            <p:nvPr/>
          </p:nvSpPr>
          <p:spPr>
            <a:xfrm>
              <a:off x="44449" y="3904613"/>
              <a:ext cx="959389" cy="964279"/>
            </a:xfrm>
            <a:prstGeom prst="ellipse">
              <a:avLst/>
            </a:prstGeom>
            <a:noFill/>
            <a:ln w="9525">
              <a:solidFill>
                <a:srgbClr val="EE86A7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 dirty="0"/>
            </a:p>
          </p:txBody>
        </p:sp>
        <p:sp>
          <p:nvSpPr>
            <p:cNvPr id="89" name="弦 88"/>
            <p:cNvSpPr/>
            <p:nvPr/>
          </p:nvSpPr>
          <p:spPr>
            <a:xfrm>
              <a:off x="40806" y="3874615"/>
              <a:ext cx="967496" cy="994365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EE86A7"/>
            </a:solidFill>
            <a:ln w="3175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正方形/長方形 89"/>
            <p:cNvSpPr/>
            <p:nvPr/>
          </p:nvSpPr>
          <p:spPr>
            <a:xfrm>
              <a:off x="36238" y="4255997"/>
              <a:ext cx="959389" cy="2908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rgbClr val="EE86A7"/>
                  </a:solidFill>
                </a:rPr>
                <a:t>ステップ２ </a:t>
              </a:r>
              <a:endParaRPr lang="ja-JP" altLang="en-US" sz="1600" b="1" dirty="0">
                <a:solidFill>
                  <a:srgbClr val="EE86A7"/>
                </a:solidFill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0586" y="4540281"/>
              <a:ext cx="957336" cy="218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dirty="0" smtClean="0">
                  <a:solidFill>
                    <a:schemeClr val="bg1"/>
                  </a:solidFill>
                </a:rPr>
                <a:t>事前学習２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42970" y="6437429"/>
            <a:ext cx="1115740" cy="1158907"/>
            <a:chOff x="42970" y="6445889"/>
            <a:chExt cx="971089" cy="1008660"/>
          </a:xfrm>
        </p:grpSpPr>
        <p:sp>
          <p:nvSpPr>
            <p:cNvPr id="93" name="弦 92"/>
            <p:cNvSpPr/>
            <p:nvPr/>
          </p:nvSpPr>
          <p:spPr>
            <a:xfrm>
              <a:off x="46563" y="6445889"/>
              <a:ext cx="967496" cy="994365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28B47A"/>
            </a:solidFill>
            <a:ln w="3175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弦 93"/>
            <p:cNvSpPr/>
            <p:nvPr/>
          </p:nvSpPr>
          <p:spPr>
            <a:xfrm rot="10800000">
              <a:off x="42970" y="6460184"/>
              <a:ext cx="967496" cy="994365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28B47A"/>
            </a:solidFill>
            <a:ln w="3175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楕円 94"/>
            <p:cNvSpPr/>
            <p:nvPr/>
          </p:nvSpPr>
          <p:spPr>
            <a:xfrm>
              <a:off x="48153" y="6460934"/>
              <a:ext cx="959389" cy="964279"/>
            </a:xfrm>
            <a:prstGeom prst="ellipse">
              <a:avLst/>
            </a:prstGeom>
            <a:noFill/>
            <a:ln w="9525">
              <a:solidFill>
                <a:srgbClr val="28B47A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 dirty="0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8153" y="6810350"/>
              <a:ext cx="959389" cy="29466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rgbClr val="28B47A"/>
                  </a:solidFill>
                </a:rPr>
                <a:t>ステップ３ </a:t>
              </a:r>
              <a:endParaRPr lang="ja-JP" altLang="en-US" sz="1600" b="1" dirty="0">
                <a:solidFill>
                  <a:srgbClr val="28B47A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48152" y="7114904"/>
              <a:ext cx="961758" cy="214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dirty="0" smtClean="0">
                  <a:solidFill>
                    <a:schemeClr val="bg1"/>
                  </a:solidFill>
                </a:rPr>
                <a:t>グループ学習</a:t>
              </a:r>
              <a:endParaRPr lang="ja-JP" altLang="en-US" sz="1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1" name="直線矢印コネクタ 100"/>
          <p:cNvCxnSpPr/>
          <p:nvPr/>
        </p:nvCxnSpPr>
        <p:spPr>
          <a:xfrm>
            <a:off x="590829" y="5140985"/>
            <a:ext cx="7772" cy="1202096"/>
          </a:xfrm>
          <a:prstGeom prst="straightConnector1">
            <a:avLst/>
          </a:prstGeom>
          <a:ln w="88900" cap="rnd">
            <a:solidFill>
              <a:srgbClr val="C00000"/>
            </a:solidFill>
            <a:prstDash val="sysDot"/>
            <a:bevel/>
            <a:headEnd w="med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/>
          <p:nvPr/>
        </p:nvSpPr>
        <p:spPr>
          <a:xfrm>
            <a:off x="5733255" y="3946309"/>
            <a:ext cx="969309" cy="2539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050" dirty="0" smtClean="0"/>
              <a:t>タブレット学習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143996" y="6027772"/>
            <a:ext cx="69602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" dirty="0" smtClean="0"/>
              <a:t>ユーアットリスク</a:t>
            </a:r>
            <a:endParaRPr lang="ja-JP" altLang="en-US" sz="600" dirty="0"/>
          </a:p>
        </p:txBody>
      </p:sp>
      <p:sp>
        <p:nvSpPr>
          <p:cNvPr id="60" name="テキスト ボックス 11"/>
          <p:cNvSpPr txBox="1">
            <a:spLocks noChangeArrowheads="1"/>
          </p:cNvSpPr>
          <p:nvPr/>
        </p:nvSpPr>
        <p:spPr bwMode="auto">
          <a:xfrm>
            <a:off x="1260340" y="8710572"/>
            <a:ext cx="56250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デジタル教材</a:t>
            </a:r>
            <a:r>
              <a:rPr lang="ja-JP" altLang="en-US" sz="1050" dirty="0" smtClean="0">
                <a:latin typeface="+mj-ea"/>
                <a:ea typeface="ＭＳ Ｐゴシック" charset="-128"/>
              </a:rPr>
              <a:t> 「</a:t>
            </a:r>
            <a:r>
              <a:rPr lang="en-US" altLang="ja-JP" sz="1050" dirty="0" smtClean="0">
                <a:latin typeface="+mj-ea"/>
                <a:ea typeface="+mj-ea"/>
              </a:rPr>
              <a:t>YOU@RISK</a:t>
            </a:r>
            <a:r>
              <a:rPr lang="ja-JP" altLang="en-US" sz="1050" dirty="0" smtClean="0">
                <a:latin typeface="+mj-ea"/>
                <a:ea typeface="+mj-ea"/>
              </a:rPr>
              <a:t>津波版（防災科研）」等</a:t>
            </a:r>
            <a:endParaRPr lang="ja-JP" altLang="en-US" sz="1050" dirty="0">
              <a:latin typeface="+mj-ea"/>
              <a:ea typeface="+mj-ea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154729" y="8639934"/>
            <a:ext cx="69602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" dirty="0" smtClean="0"/>
              <a:t>ユーアットリスク</a:t>
            </a:r>
            <a:endParaRPr lang="ja-JP" altLang="en-US" sz="600" dirty="0"/>
          </a:p>
        </p:txBody>
      </p:sp>
      <p:sp>
        <p:nvSpPr>
          <p:cNvPr id="66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6858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津波防災教育プログラム</a:t>
            </a:r>
            <a:r>
              <a:rPr lang="en-US" altLang="ja-JP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単元構成・中学校</a:t>
            </a:r>
            <a:r>
              <a:rPr lang="en-US" altLang="ja-JP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endParaRPr lang="ja-JP" altLang="en-US" sz="20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7" name="テキスト ボックス 11"/>
          <p:cNvSpPr txBox="1">
            <a:spLocks noChangeArrowheads="1"/>
          </p:cNvSpPr>
          <p:nvPr/>
        </p:nvSpPr>
        <p:spPr bwMode="auto">
          <a:xfrm>
            <a:off x="1254591" y="8128291"/>
            <a:ext cx="298018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ステップ</a:t>
            </a:r>
            <a:r>
              <a:rPr lang="en-US" altLang="ja-JP" sz="1050" dirty="0" smtClean="0">
                <a:latin typeface="+mj-ea"/>
                <a:ea typeface="+mj-ea"/>
              </a:rPr>
              <a:t>3_</a:t>
            </a:r>
            <a:r>
              <a:rPr lang="ja-JP" altLang="en-US" sz="1050" dirty="0" smtClean="0">
                <a:latin typeface="+mj-ea"/>
                <a:ea typeface="+mj-ea"/>
              </a:rPr>
              <a:t>学習</a:t>
            </a:r>
            <a:r>
              <a:rPr lang="ja-JP" altLang="en-US" sz="1050" dirty="0">
                <a:latin typeface="+mj-ea"/>
                <a:ea typeface="+mj-ea"/>
              </a:rPr>
              <a:t>指導</a:t>
            </a:r>
            <a:r>
              <a:rPr lang="ja-JP" altLang="en-US" sz="1050" dirty="0" smtClean="0">
                <a:latin typeface="+mj-ea"/>
                <a:ea typeface="+mj-ea"/>
              </a:rPr>
              <a:t>案</a:t>
            </a:r>
            <a:r>
              <a:rPr lang="ja-JP" altLang="ja-JP" sz="1050" dirty="0" smtClean="0">
                <a:latin typeface="+mj-ea"/>
                <a:ea typeface="+mj-ea"/>
              </a:rPr>
              <a:t>（</a:t>
            </a:r>
            <a:r>
              <a:rPr lang="en-US" altLang="ja-JP" sz="1050" dirty="0" smtClean="0">
                <a:latin typeface="+mj-ea"/>
                <a:ea typeface="+mj-ea"/>
              </a:rPr>
              <a:t>50</a:t>
            </a:r>
            <a:r>
              <a:rPr lang="ja-JP" altLang="ja-JP" sz="1050" dirty="0" smtClean="0">
                <a:latin typeface="+mj-ea"/>
                <a:ea typeface="+mj-ea"/>
              </a:rPr>
              <a:t>分</a:t>
            </a:r>
            <a:r>
              <a:rPr lang="ja-JP" altLang="ja-JP" sz="1050" dirty="0">
                <a:latin typeface="+mj-ea"/>
                <a:ea typeface="+mj-ea"/>
              </a:rPr>
              <a:t>）</a:t>
            </a:r>
            <a:r>
              <a:rPr lang="ja-JP" altLang="en-US" sz="1050" dirty="0">
                <a:latin typeface="+mj-ea"/>
                <a:ea typeface="+mj-ea"/>
              </a:rPr>
              <a:t>　　　　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6858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YOU@RISK</a:t>
            </a:r>
            <a:r>
              <a:rPr lang="ja-JP" altLang="en-US" sz="2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洪水版</a:t>
            </a:r>
          </a:p>
        </p:txBody>
      </p:sp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65"/>
            <a:ext cx="6858000" cy="4200115"/>
          </a:xfrm>
          <a:prstGeom prst="rect">
            <a:avLst/>
          </a:prstGeom>
        </p:spPr>
      </p:pic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32"/>
            <a:ext cx="6858000" cy="420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2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405</Words>
  <Application>Microsoft Office PowerPoint</Application>
  <PresentationFormat>画面に合わせる (4:3)</PresentationFormat>
  <Paragraphs>45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ＭＳ ゴシック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reo</dc:creator>
  <cp:lastModifiedBy>永田 俊光</cp:lastModifiedBy>
  <cp:revision>208</cp:revision>
  <dcterms:created xsi:type="dcterms:W3CDTF">2010-06-26T01:28:34Z</dcterms:created>
  <dcterms:modified xsi:type="dcterms:W3CDTF">2024-02-29T06:57:43Z</dcterms:modified>
</cp:coreProperties>
</file>